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77" r:id="rId3"/>
    <p:sldId id="257" r:id="rId4"/>
    <p:sldId id="265" r:id="rId5"/>
    <p:sldId id="339" r:id="rId6"/>
    <p:sldId id="276" r:id="rId7"/>
    <p:sldId id="271" r:id="rId8"/>
    <p:sldId id="268" r:id="rId9"/>
    <p:sldId id="272" r:id="rId10"/>
    <p:sldId id="275" r:id="rId11"/>
    <p:sldId id="273" r:id="rId12"/>
    <p:sldId id="350" r:id="rId13"/>
    <p:sldId id="263" r:id="rId14"/>
    <p:sldId id="267" r:id="rId15"/>
    <p:sldId id="266" r:id="rId16"/>
    <p:sldId id="340" r:id="rId17"/>
    <p:sldId id="341" r:id="rId18"/>
    <p:sldId id="344" r:id="rId19"/>
    <p:sldId id="345" r:id="rId20"/>
    <p:sldId id="349" r:id="rId21"/>
    <p:sldId id="352" r:id="rId22"/>
    <p:sldId id="353" r:id="rId23"/>
    <p:sldId id="347" r:id="rId24"/>
    <p:sldId id="34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3566A0-C8E8-45BE-8CCC-A8FA7FFCE366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8DE0E45-07CE-430C-8987-9970BB6128CD}">
      <dgm:prSet/>
      <dgm:spPr/>
      <dgm:t>
        <a:bodyPr/>
        <a:lstStyle/>
        <a:p>
          <a:r>
            <a:rPr lang="da-DK"/>
            <a:t>Tidligere overlæge ved Odense Universitetshospital</a:t>
          </a:r>
          <a:endParaRPr lang="en-US"/>
        </a:p>
      </dgm:t>
    </dgm:pt>
    <dgm:pt modelId="{43A4DAD7-85A3-4458-A6F8-9BB325310877}" type="parTrans" cxnId="{9A4954B7-7391-4523-A5B6-B3168D0158E8}">
      <dgm:prSet/>
      <dgm:spPr/>
      <dgm:t>
        <a:bodyPr/>
        <a:lstStyle/>
        <a:p>
          <a:endParaRPr lang="en-US"/>
        </a:p>
      </dgm:t>
    </dgm:pt>
    <dgm:pt modelId="{828CD309-3EF6-49F1-905F-054C2CFB68EA}" type="sibTrans" cxnId="{9A4954B7-7391-4523-A5B6-B3168D0158E8}">
      <dgm:prSet/>
      <dgm:spPr/>
      <dgm:t>
        <a:bodyPr/>
        <a:lstStyle/>
        <a:p>
          <a:endParaRPr lang="en-US"/>
        </a:p>
      </dgm:t>
    </dgm:pt>
    <dgm:pt modelId="{5EF1D775-5F58-495A-9250-0614B32EA05D}">
      <dgm:prSet/>
      <dgm:spPr/>
      <dgm:t>
        <a:bodyPr/>
        <a:lstStyle/>
        <a:p>
          <a:r>
            <a:rPr lang="da-DK"/>
            <a:t>Ekstern klinisk lektor ved SDU i mange år</a:t>
          </a:r>
          <a:endParaRPr lang="en-US"/>
        </a:p>
      </dgm:t>
    </dgm:pt>
    <dgm:pt modelId="{04D3C0DD-5415-4D26-8B95-4BFDB953D37D}" type="parTrans" cxnId="{88988CC2-2C4E-4535-9817-975816189F63}">
      <dgm:prSet/>
      <dgm:spPr/>
      <dgm:t>
        <a:bodyPr/>
        <a:lstStyle/>
        <a:p>
          <a:endParaRPr lang="en-US"/>
        </a:p>
      </dgm:t>
    </dgm:pt>
    <dgm:pt modelId="{25558B93-7118-4326-BA17-AD77A1FFE613}" type="sibTrans" cxnId="{88988CC2-2C4E-4535-9817-975816189F63}">
      <dgm:prSet/>
      <dgm:spPr/>
      <dgm:t>
        <a:bodyPr/>
        <a:lstStyle/>
        <a:p>
          <a:endParaRPr lang="en-US"/>
        </a:p>
      </dgm:t>
    </dgm:pt>
    <dgm:pt modelId="{257AE19E-12F0-4507-BE69-7236913FBBE2}">
      <dgm:prSet/>
      <dgm:spPr/>
      <dgm:t>
        <a:bodyPr/>
        <a:lstStyle/>
        <a:p>
          <a:r>
            <a:rPr lang="da-DK"/>
            <a:t>Forskning i CGRP</a:t>
          </a:r>
          <a:endParaRPr lang="en-US"/>
        </a:p>
      </dgm:t>
    </dgm:pt>
    <dgm:pt modelId="{70052B55-E347-45E2-AEE4-FE9E07DCA4AC}" type="parTrans" cxnId="{B622ADCC-B0AB-4624-8B69-295717BDE9EC}">
      <dgm:prSet/>
      <dgm:spPr/>
      <dgm:t>
        <a:bodyPr/>
        <a:lstStyle/>
        <a:p>
          <a:endParaRPr lang="en-US"/>
        </a:p>
      </dgm:t>
    </dgm:pt>
    <dgm:pt modelId="{F293AF77-4410-4F73-9ADB-4AC6EC602A06}" type="sibTrans" cxnId="{B622ADCC-B0AB-4624-8B69-295717BDE9EC}">
      <dgm:prSet/>
      <dgm:spPr/>
      <dgm:t>
        <a:bodyPr/>
        <a:lstStyle/>
        <a:p>
          <a:endParaRPr lang="en-US"/>
        </a:p>
      </dgm:t>
    </dgm:pt>
    <dgm:pt modelId="{6AB2B486-6CAE-49CD-80AB-213BD90D43CE}">
      <dgm:prSet/>
      <dgm:spPr/>
      <dgm:t>
        <a:bodyPr/>
        <a:lstStyle/>
        <a:p>
          <a:r>
            <a:rPr lang="da-DK"/>
            <a:t>Neurologisk Speciallægepraksis og Privatklinik</a:t>
          </a:r>
          <a:endParaRPr lang="en-US"/>
        </a:p>
      </dgm:t>
    </dgm:pt>
    <dgm:pt modelId="{C573A3F8-D959-4CB4-954A-8DB018264B45}" type="parTrans" cxnId="{AB055769-100C-43EB-AEDF-6862B263FD60}">
      <dgm:prSet/>
      <dgm:spPr/>
      <dgm:t>
        <a:bodyPr/>
        <a:lstStyle/>
        <a:p>
          <a:endParaRPr lang="en-US"/>
        </a:p>
      </dgm:t>
    </dgm:pt>
    <dgm:pt modelId="{851745EB-8A1E-4E67-873B-CB16CB897ACB}" type="sibTrans" cxnId="{AB055769-100C-43EB-AEDF-6862B263FD60}">
      <dgm:prSet/>
      <dgm:spPr/>
      <dgm:t>
        <a:bodyPr/>
        <a:lstStyle/>
        <a:p>
          <a:endParaRPr lang="en-US"/>
        </a:p>
      </dgm:t>
    </dgm:pt>
    <dgm:pt modelId="{710AE6EF-10CF-47F1-807A-F294BE767F88}" type="pres">
      <dgm:prSet presAssocID="{F73566A0-C8E8-45BE-8CCC-A8FA7FFCE366}" presName="vert0" presStyleCnt="0">
        <dgm:presLayoutVars>
          <dgm:dir/>
          <dgm:animOne val="branch"/>
          <dgm:animLvl val="lvl"/>
        </dgm:presLayoutVars>
      </dgm:prSet>
      <dgm:spPr/>
    </dgm:pt>
    <dgm:pt modelId="{8D341C6A-0070-4CC3-A537-2240931CE432}" type="pres">
      <dgm:prSet presAssocID="{C8DE0E45-07CE-430C-8987-9970BB6128CD}" presName="thickLine" presStyleLbl="alignNode1" presStyleIdx="0" presStyleCnt="4"/>
      <dgm:spPr/>
    </dgm:pt>
    <dgm:pt modelId="{62B8D7C2-D718-4BAE-AFEE-A46C10ECF418}" type="pres">
      <dgm:prSet presAssocID="{C8DE0E45-07CE-430C-8987-9970BB6128CD}" presName="horz1" presStyleCnt="0"/>
      <dgm:spPr/>
    </dgm:pt>
    <dgm:pt modelId="{7CC2FE68-7517-402A-A9B6-D1AD09EE56B1}" type="pres">
      <dgm:prSet presAssocID="{C8DE0E45-07CE-430C-8987-9970BB6128CD}" presName="tx1" presStyleLbl="revTx" presStyleIdx="0" presStyleCnt="4"/>
      <dgm:spPr/>
    </dgm:pt>
    <dgm:pt modelId="{F11E70B2-F3AB-4333-99BF-DCA04F4AE2B7}" type="pres">
      <dgm:prSet presAssocID="{C8DE0E45-07CE-430C-8987-9970BB6128CD}" presName="vert1" presStyleCnt="0"/>
      <dgm:spPr/>
    </dgm:pt>
    <dgm:pt modelId="{CA61832A-96D6-4E41-994C-B38948ED9FE3}" type="pres">
      <dgm:prSet presAssocID="{5EF1D775-5F58-495A-9250-0614B32EA05D}" presName="thickLine" presStyleLbl="alignNode1" presStyleIdx="1" presStyleCnt="4"/>
      <dgm:spPr/>
    </dgm:pt>
    <dgm:pt modelId="{1C634C79-241B-4535-8184-77C236E6143A}" type="pres">
      <dgm:prSet presAssocID="{5EF1D775-5F58-495A-9250-0614B32EA05D}" presName="horz1" presStyleCnt="0"/>
      <dgm:spPr/>
    </dgm:pt>
    <dgm:pt modelId="{526C7BEA-D935-40F2-87F8-35435CCAE185}" type="pres">
      <dgm:prSet presAssocID="{5EF1D775-5F58-495A-9250-0614B32EA05D}" presName="tx1" presStyleLbl="revTx" presStyleIdx="1" presStyleCnt="4"/>
      <dgm:spPr/>
    </dgm:pt>
    <dgm:pt modelId="{49BFECB3-C193-4126-ACDC-193DF7BBEF9B}" type="pres">
      <dgm:prSet presAssocID="{5EF1D775-5F58-495A-9250-0614B32EA05D}" presName="vert1" presStyleCnt="0"/>
      <dgm:spPr/>
    </dgm:pt>
    <dgm:pt modelId="{301493AD-FC49-4BF4-ACD2-4A5D434155AA}" type="pres">
      <dgm:prSet presAssocID="{257AE19E-12F0-4507-BE69-7236913FBBE2}" presName="thickLine" presStyleLbl="alignNode1" presStyleIdx="2" presStyleCnt="4"/>
      <dgm:spPr/>
    </dgm:pt>
    <dgm:pt modelId="{271C6010-B92A-4E60-9235-390D4903F1F9}" type="pres">
      <dgm:prSet presAssocID="{257AE19E-12F0-4507-BE69-7236913FBBE2}" presName="horz1" presStyleCnt="0"/>
      <dgm:spPr/>
    </dgm:pt>
    <dgm:pt modelId="{24029FC7-858B-4520-B6F0-D27DAC56AC37}" type="pres">
      <dgm:prSet presAssocID="{257AE19E-12F0-4507-BE69-7236913FBBE2}" presName="tx1" presStyleLbl="revTx" presStyleIdx="2" presStyleCnt="4"/>
      <dgm:spPr/>
    </dgm:pt>
    <dgm:pt modelId="{2F01234B-30EE-4D2F-BA4E-4FCED7302D7C}" type="pres">
      <dgm:prSet presAssocID="{257AE19E-12F0-4507-BE69-7236913FBBE2}" presName="vert1" presStyleCnt="0"/>
      <dgm:spPr/>
    </dgm:pt>
    <dgm:pt modelId="{A6701032-BAB8-48AA-8392-A1625AF3BE49}" type="pres">
      <dgm:prSet presAssocID="{6AB2B486-6CAE-49CD-80AB-213BD90D43CE}" presName="thickLine" presStyleLbl="alignNode1" presStyleIdx="3" presStyleCnt="4"/>
      <dgm:spPr/>
    </dgm:pt>
    <dgm:pt modelId="{86D70215-A963-4E96-944E-67F38C710355}" type="pres">
      <dgm:prSet presAssocID="{6AB2B486-6CAE-49CD-80AB-213BD90D43CE}" presName="horz1" presStyleCnt="0"/>
      <dgm:spPr/>
    </dgm:pt>
    <dgm:pt modelId="{A446B078-A952-495A-B417-DE1989CE71D8}" type="pres">
      <dgm:prSet presAssocID="{6AB2B486-6CAE-49CD-80AB-213BD90D43CE}" presName="tx1" presStyleLbl="revTx" presStyleIdx="3" presStyleCnt="4"/>
      <dgm:spPr/>
    </dgm:pt>
    <dgm:pt modelId="{5908FC5E-8807-43AF-B74B-6ED75EBEB3C5}" type="pres">
      <dgm:prSet presAssocID="{6AB2B486-6CAE-49CD-80AB-213BD90D43CE}" presName="vert1" presStyleCnt="0"/>
      <dgm:spPr/>
    </dgm:pt>
  </dgm:ptLst>
  <dgm:cxnLst>
    <dgm:cxn modelId="{6B9EC816-B4AD-4A32-AA64-318810B3F238}" type="presOf" srcId="{C8DE0E45-07CE-430C-8987-9970BB6128CD}" destId="{7CC2FE68-7517-402A-A9B6-D1AD09EE56B1}" srcOrd="0" destOrd="0" presId="urn:microsoft.com/office/officeart/2008/layout/LinedList"/>
    <dgm:cxn modelId="{96EA0F27-7CEE-4B51-988A-3F5674521582}" type="presOf" srcId="{257AE19E-12F0-4507-BE69-7236913FBBE2}" destId="{24029FC7-858B-4520-B6F0-D27DAC56AC37}" srcOrd="0" destOrd="0" presId="urn:microsoft.com/office/officeart/2008/layout/LinedList"/>
    <dgm:cxn modelId="{B34BB038-F1AE-4665-94FC-378CC59ED2AB}" type="presOf" srcId="{F73566A0-C8E8-45BE-8CCC-A8FA7FFCE366}" destId="{710AE6EF-10CF-47F1-807A-F294BE767F88}" srcOrd="0" destOrd="0" presId="urn:microsoft.com/office/officeart/2008/layout/LinedList"/>
    <dgm:cxn modelId="{EAFE9C40-159B-4FE0-B8D1-267F18C20A72}" type="presOf" srcId="{5EF1D775-5F58-495A-9250-0614B32EA05D}" destId="{526C7BEA-D935-40F2-87F8-35435CCAE185}" srcOrd="0" destOrd="0" presId="urn:microsoft.com/office/officeart/2008/layout/LinedList"/>
    <dgm:cxn modelId="{AB055769-100C-43EB-AEDF-6862B263FD60}" srcId="{F73566A0-C8E8-45BE-8CCC-A8FA7FFCE366}" destId="{6AB2B486-6CAE-49CD-80AB-213BD90D43CE}" srcOrd="3" destOrd="0" parTransId="{C573A3F8-D959-4CB4-954A-8DB018264B45}" sibTransId="{851745EB-8A1E-4E67-873B-CB16CB897ACB}"/>
    <dgm:cxn modelId="{A52A699B-0A1B-49FD-83F3-6A15A73C0D16}" type="presOf" srcId="{6AB2B486-6CAE-49CD-80AB-213BD90D43CE}" destId="{A446B078-A952-495A-B417-DE1989CE71D8}" srcOrd="0" destOrd="0" presId="urn:microsoft.com/office/officeart/2008/layout/LinedList"/>
    <dgm:cxn modelId="{9A4954B7-7391-4523-A5B6-B3168D0158E8}" srcId="{F73566A0-C8E8-45BE-8CCC-A8FA7FFCE366}" destId="{C8DE0E45-07CE-430C-8987-9970BB6128CD}" srcOrd="0" destOrd="0" parTransId="{43A4DAD7-85A3-4458-A6F8-9BB325310877}" sibTransId="{828CD309-3EF6-49F1-905F-054C2CFB68EA}"/>
    <dgm:cxn modelId="{88988CC2-2C4E-4535-9817-975816189F63}" srcId="{F73566A0-C8E8-45BE-8CCC-A8FA7FFCE366}" destId="{5EF1D775-5F58-495A-9250-0614B32EA05D}" srcOrd="1" destOrd="0" parTransId="{04D3C0DD-5415-4D26-8B95-4BFDB953D37D}" sibTransId="{25558B93-7118-4326-BA17-AD77A1FFE613}"/>
    <dgm:cxn modelId="{B622ADCC-B0AB-4624-8B69-295717BDE9EC}" srcId="{F73566A0-C8E8-45BE-8CCC-A8FA7FFCE366}" destId="{257AE19E-12F0-4507-BE69-7236913FBBE2}" srcOrd="2" destOrd="0" parTransId="{70052B55-E347-45E2-AEE4-FE9E07DCA4AC}" sibTransId="{F293AF77-4410-4F73-9ADB-4AC6EC602A06}"/>
    <dgm:cxn modelId="{C9E8A9E1-CED4-4D78-9B84-C78AFD739F25}" type="presParOf" srcId="{710AE6EF-10CF-47F1-807A-F294BE767F88}" destId="{8D341C6A-0070-4CC3-A537-2240931CE432}" srcOrd="0" destOrd="0" presId="urn:microsoft.com/office/officeart/2008/layout/LinedList"/>
    <dgm:cxn modelId="{32BB4641-A6A4-49B2-A915-EF6AE1F16961}" type="presParOf" srcId="{710AE6EF-10CF-47F1-807A-F294BE767F88}" destId="{62B8D7C2-D718-4BAE-AFEE-A46C10ECF418}" srcOrd="1" destOrd="0" presId="urn:microsoft.com/office/officeart/2008/layout/LinedList"/>
    <dgm:cxn modelId="{229FAC57-6CA8-4695-B191-DB3344D639D4}" type="presParOf" srcId="{62B8D7C2-D718-4BAE-AFEE-A46C10ECF418}" destId="{7CC2FE68-7517-402A-A9B6-D1AD09EE56B1}" srcOrd="0" destOrd="0" presId="urn:microsoft.com/office/officeart/2008/layout/LinedList"/>
    <dgm:cxn modelId="{0788BFB4-9224-4A87-9B64-286C95C319D0}" type="presParOf" srcId="{62B8D7C2-D718-4BAE-AFEE-A46C10ECF418}" destId="{F11E70B2-F3AB-4333-99BF-DCA04F4AE2B7}" srcOrd="1" destOrd="0" presId="urn:microsoft.com/office/officeart/2008/layout/LinedList"/>
    <dgm:cxn modelId="{12E55548-CF48-47E8-B81D-D5E6CAA51F7C}" type="presParOf" srcId="{710AE6EF-10CF-47F1-807A-F294BE767F88}" destId="{CA61832A-96D6-4E41-994C-B38948ED9FE3}" srcOrd="2" destOrd="0" presId="urn:microsoft.com/office/officeart/2008/layout/LinedList"/>
    <dgm:cxn modelId="{3CAA01AF-9703-49E3-AE27-9EF7A8D42559}" type="presParOf" srcId="{710AE6EF-10CF-47F1-807A-F294BE767F88}" destId="{1C634C79-241B-4535-8184-77C236E6143A}" srcOrd="3" destOrd="0" presId="urn:microsoft.com/office/officeart/2008/layout/LinedList"/>
    <dgm:cxn modelId="{B08E8FEE-409D-4CE9-9C69-BCD70C0078A9}" type="presParOf" srcId="{1C634C79-241B-4535-8184-77C236E6143A}" destId="{526C7BEA-D935-40F2-87F8-35435CCAE185}" srcOrd="0" destOrd="0" presId="urn:microsoft.com/office/officeart/2008/layout/LinedList"/>
    <dgm:cxn modelId="{68577FD0-B108-425C-905E-FF68DBD258C0}" type="presParOf" srcId="{1C634C79-241B-4535-8184-77C236E6143A}" destId="{49BFECB3-C193-4126-ACDC-193DF7BBEF9B}" srcOrd="1" destOrd="0" presId="urn:microsoft.com/office/officeart/2008/layout/LinedList"/>
    <dgm:cxn modelId="{8117CCDA-AAE8-4488-A168-651E6B7A37E4}" type="presParOf" srcId="{710AE6EF-10CF-47F1-807A-F294BE767F88}" destId="{301493AD-FC49-4BF4-ACD2-4A5D434155AA}" srcOrd="4" destOrd="0" presId="urn:microsoft.com/office/officeart/2008/layout/LinedList"/>
    <dgm:cxn modelId="{199C9488-2DC2-400A-9AC2-F4EE8BFE2F73}" type="presParOf" srcId="{710AE6EF-10CF-47F1-807A-F294BE767F88}" destId="{271C6010-B92A-4E60-9235-390D4903F1F9}" srcOrd="5" destOrd="0" presId="urn:microsoft.com/office/officeart/2008/layout/LinedList"/>
    <dgm:cxn modelId="{71163A01-35B3-47DF-8EDD-CE926148E9A6}" type="presParOf" srcId="{271C6010-B92A-4E60-9235-390D4903F1F9}" destId="{24029FC7-858B-4520-B6F0-D27DAC56AC37}" srcOrd="0" destOrd="0" presId="urn:microsoft.com/office/officeart/2008/layout/LinedList"/>
    <dgm:cxn modelId="{57E7EC0C-CAD6-42E7-8F70-EACFBCB5BF97}" type="presParOf" srcId="{271C6010-B92A-4E60-9235-390D4903F1F9}" destId="{2F01234B-30EE-4D2F-BA4E-4FCED7302D7C}" srcOrd="1" destOrd="0" presId="urn:microsoft.com/office/officeart/2008/layout/LinedList"/>
    <dgm:cxn modelId="{302741D7-190D-45A4-9E00-96E3A64B83CB}" type="presParOf" srcId="{710AE6EF-10CF-47F1-807A-F294BE767F88}" destId="{A6701032-BAB8-48AA-8392-A1625AF3BE49}" srcOrd="6" destOrd="0" presId="urn:microsoft.com/office/officeart/2008/layout/LinedList"/>
    <dgm:cxn modelId="{E570D9C2-3FC4-43D1-BE97-270D713A293A}" type="presParOf" srcId="{710AE6EF-10CF-47F1-807A-F294BE767F88}" destId="{86D70215-A963-4E96-944E-67F38C710355}" srcOrd="7" destOrd="0" presId="urn:microsoft.com/office/officeart/2008/layout/LinedList"/>
    <dgm:cxn modelId="{DE566A1E-6D37-456B-8D6B-B209227680F4}" type="presParOf" srcId="{86D70215-A963-4E96-944E-67F38C710355}" destId="{A446B078-A952-495A-B417-DE1989CE71D8}" srcOrd="0" destOrd="0" presId="urn:microsoft.com/office/officeart/2008/layout/LinedList"/>
    <dgm:cxn modelId="{A3719DC1-B4EA-471E-9B90-93A5AF33AB15}" type="presParOf" srcId="{86D70215-A963-4E96-944E-67F38C710355}" destId="{5908FC5E-8807-43AF-B74B-6ED75EBEB3C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341C6A-0070-4CC3-A537-2240931CE432}">
      <dsp:nvSpPr>
        <dsp:cNvPr id="0" name=""/>
        <dsp:cNvSpPr/>
      </dsp:nvSpPr>
      <dsp:spPr>
        <a:xfrm>
          <a:off x="0" y="0"/>
          <a:ext cx="62636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C2FE68-7517-402A-A9B6-D1AD09EE56B1}">
      <dsp:nvSpPr>
        <dsp:cNvPr id="0" name=""/>
        <dsp:cNvSpPr/>
      </dsp:nvSpPr>
      <dsp:spPr>
        <a:xfrm>
          <a:off x="0" y="0"/>
          <a:ext cx="6263640" cy="137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700" kern="1200"/>
            <a:t>Tidligere overlæge ved Odense Universitetshospital</a:t>
          </a:r>
          <a:endParaRPr lang="en-US" sz="3700" kern="1200"/>
        </a:p>
      </dsp:txBody>
      <dsp:txXfrm>
        <a:off x="0" y="0"/>
        <a:ext cx="6263640" cy="1376171"/>
      </dsp:txXfrm>
    </dsp:sp>
    <dsp:sp modelId="{CA61832A-96D6-4E41-994C-B38948ED9FE3}">
      <dsp:nvSpPr>
        <dsp:cNvPr id="0" name=""/>
        <dsp:cNvSpPr/>
      </dsp:nvSpPr>
      <dsp:spPr>
        <a:xfrm>
          <a:off x="0" y="1376171"/>
          <a:ext cx="626364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6C7BEA-D935-40F2-87F8-35435CCAE185}">
      <dsp:nvSpPr>
        <dsp:cNvPr id="0" name=""/>
        <dsp:cNvSpPr/>
      </dsp:nvSpPr>
      <dsp:spPr>
        <a:xfrm>
          <a:off x="0" y="1376171"/>
          <a:ext cx="6263640" cy="137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700" kern="1200"/>
            <a:t>Ekstern klinisk lektor ved SDU i mange år</a:t>
          </a:r>
          <a:endParaRPr lang="en-US" sz="3700" kern="1200"/>
        </a:p>
      </dsp:txBody>
      <dsp:txXfrm>
        <a:off x="0" y="1376171"/>
        <a:ext cx="6263640" cy="1376171"/>
      </dsp:txXfrm>
    </dsp:sp>
    <dsp:sp modelId="{301493AD-FC49-4BF4-ACD2-4A5D434155AA}">
      <dsp:nvSpPr>
        <dsp:cNvPr id="0" name=""/>
        <dsp:cNvSpPr/>
      </dsp:nvSpPr>
      <dsp:spPr>
        <a:xfrm>
          <a:off x="0" y="2752343"/>
          <a:ext cx="626364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029FC7-858B-4520-B6F0-D27DAC56AC37}">
      <dsp:nvSpPr>
        <dsp:cNvPr id="0" name=""/>
        <dsp:cNvSpPr/>
      </dsp:nvSpPr>
      <dsp:spPr>
        <a:xfrm>
          <a:off x="0" y="2752343"/>
          <a:ext cx="6263640" cy="137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700" kern="1200"/>
            <a:t>Forskning i CGRP</a:t>
          </a:r>
          <a:endParaRPr lang="en-US" sz="3700" kern="1200"/>
        </a:p>
      </dsp:txBody>
      <dsp:txXfrm>
        <a:off x="0" y="2752343"/>
        <a:ext cx="6263640" cy="1376171"/>
      </dsp:txXfrm>
    </dsp:sp>
    <dsp:sp modelId="{A6701032-BAB8-48AA-8392-A1625AF3BE49}">
      <dsp:nvSpPr>
        <dsp:cNvPr id="0" name=""/>
        <dsp:cNvSpPr/>
      </dsp:nvSpPr>
      <dsp:spPr>
        <a:xfrm>
          <a:off x="0" y="4128515"/>
          <a:ext cx="626364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46B078-A952-495A-B417-DE1989CE71D8}">
      <dsp:nvSpPr>
        <dsp:cNvPr id="0" name=""/>
        <dsp:cNvSpPr/>
      </dsp:nvSpPr>
      <dsp:spPr>
        <a:xfrm>
          <a:off x="0" y="4128515"/>
          <a:ext cx="6263640" cy="137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700" kern="1200"/>
            <a:t>Neurologisk Speciallægepraksis og Privatklinik</a:t>
          </a:r>
          <a:endParaRPr lang="en-US" sz="3700" kern="1200"/>
        </a:p>
      </dsp:txBody>
      <dsp:txXfrm>
        <a:off x="0" y="4128515"/>
        <a:ext cx="6263640" cy="13761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7FE87-9A12-48A4-9198-2949D498E9DA}" type="datetimeFigureOut">
              <a:rPr lang="da-DK" smtClean="0"/>
              <a:t>09-06-2023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65EA1-9EE5-4B03-9444-D3D4452096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4450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508ca586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2508ca586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7426-E7F3-4411-A405-253E41B1BD0A}" type="datetimeFigureOut">
              <a:rPr lang="da-DK" smtClean="0"/>
              <a:t>09-06-2023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CDB-6200-4E75-8B4C-009C1E2A152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619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7426-E7F3-4411-A405-253E41B1BD0A}" type="datetimeFigureOut">
              <a:rPr lang="da-DK" smtClean="0"/>
              <a:t>09-06-2023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CDB-6200-4E75-8B4C-009C1E2A152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1055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7426-E7F3-4411-A405-253E41B1BD0A}" type="datetimeFigureOut">
              <a:rPr lang="da-DK" smtClean="0"/>
              <a:t>09-06-2023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CDB-6200-4E75-8B4C-009C1E2A152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8473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7426-E7F3-4411-A405-253E41B1BD0A}" type="datetimeFigureOut">
              <a:rPr lang="da-DK" smtClean="0"/>
              <a:t>09-06-2023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CDB-6200-4E75-8B4C-009C1E2A152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786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7426-E7F3-4411-A405-253E41B1BD0A}" type="datetimeFigureOut">
              <a:rPr lang="da-DK" smtClean="0"/>
              <a:t>09-06-2023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CDB-6200-4E75-8B4C-009C1E2A152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811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7426-E7F3-4411-A405-253E41B1BD0A}" type="datetimeFigureOut">
              <a:rPr lang="da-DK" smtClean="0"/>
              <a:t>09-06-2023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CDB-6200-4E75-8B4C-009C1E2A152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005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7426-E7F3-4411-A405-253E41B1BD0A}" type="datetimeFigureOut">
              <a:rPr lang="da-DK" smtClean="0"/>
              <a:t>09-06-2023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CDB-6200-4E75-8B4C-009C1E2A152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2316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7426-E7F3-4411-A405-253E41B1BD0A}" type="datetimeFigureOut">
              <a:rPr lang="da-DK" smtClean="0"/>
              <a:t>09-06-2023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CDB-6200-4E75-8B4C-009C1E2A152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6363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7426-E7F3-4411-A405-253E41B1BD0A}" type="datetimeFigureOut">
              <a:rPr lang="da-DK" smtClean="0"/>
              <a:t>09-06-2023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CDB-6200-4E75-8B4C-009C1E2A152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4048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7426-E7F3-4411-A405-253E41B1BD0A}" type="datetimeFigureOut">
              <a:rPr lang="da-DK" smtClean="0"/>
              <a:t>09-06-2023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CDB-6200-4E75-8B4C-009C1E2A152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3867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7426-E7F3-4411-A405-253E41B1BD0A}" type="datetimeFigureOut">
              <a:rPr lang="da-DK" smtClean="0"/>
              <a:t>09-06-2023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CDB-6200-4E75-8B4C-009C1E2A152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421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17426-E7F3-4411-A405-253E41B1BD0A}" type="datetimeFigureOut">
              <a:rPr lang="da-DK" smtClean="0"/>
              <a:t>09-06-2023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5CCDB-6200-4E75-8B4C-009C1E2A152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90079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0" name="Rectangle 106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Odense">
            <a:extLst>
              <a:ext uri="{FF2B5EF4-FFF2-40B4-BE49-F238E27FC236}">
                <a16:creationId xmlns:a16="http://schemas.microsoft.com/office/drawing/2014/main" id="{6FA3E1CD-5738-5751-6CEE-D19C0B7AB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8" name="Rectangle 107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08CBA7-8706-C9AB-ACB7-6737E65E6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da-DK" sz="6600" dirty="0"/>
              <a:t>Migrænebehandling i </a:t>
            </a:r>
            <a:r>
              <a:rPr lang="da-DK" sz="6600" dirty="0" err="1"/>
              <a:t>specialægepraksis</a:t>
            </a:r>
            <a:endParaRPr lang="da-DK" sz="6600" dirty="0"/>
          </a:p>
        </p:txBody>
      </p:sp>
      <p:sp>
        <p:nvSpPr>
          <p:cNvPr id="1079" name="Rectangle: Rounded Corners 107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1D54AEA-4291-999F-34B1-89E92CF9B9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da-DK" dirty="0"/>
              <a:t>MIGRAINE NURSE MASTERCLASS 2023</a:t>
            </a:r>
          </a:p>
        </p:txBody>
      </p:sp>
    </p:spTree>
    <p:extLst>
      <p:ext uri="{BB962C8B-B14F-4D97-AF65-F5344CB8AC3E}">
        <p14:creationId xmlns:p14="http://schemas.microsoft.com/office/powerpoint/2010/main" val="1667266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F575A-B8E4-1DAA-89CA-1AC6CDF4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Migrænepatienter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A0A255C-883C-0436-9E2D-CF754CCC2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3"/>
            <a:ext cx="10515600" cy="4667251"/>
          </a:xfrm>
        </p:spPr>
        <p:txBody>
          <a:bodyPr/>
          <a:lstStyle/>
          <a:p>
            <a:r>
              <a:rPr lang="da-DK" dirty="0"/>
              <a:t>Landet som helhed: 640-800.000 Migrænepatienter</a:t>
            </a:r>
          </a:p>
          <a:p>
            <a:r>
              <a:rPr lang="da-DK" dirty="0"/>
              <a:t>En del søger fortsat ikke læge !</a:t>
            </a:r>
          </a:p>
          <a:p>
            <a:r>
              <a:rPr lang="da-DK" dirty="0"/>
              <a:t>Mange ses af egen læge</a:t>
            </a:r>
          </a:p>
          <a:p>
            <a:r>
              <a:rPr lang="da-DK" dirty="0"/>
              <a:t>Regionsvariation i viderehenvisninger til speciallægepraksis</a:t>
            </a:r>
          </a:p>
          <a:p>
            <a:r>
              <a:rPr lang="da-DK" dirty="0"/>
              <a:t>Og til hovedpineklinikkerne</a:t>
            </a:r>
          </a:p>
          <a:p>
            <a:r>
              <a:rPr lang="da-DK" dirty="0"/>
              <a:t>Fremtiden må blive: egen læge - praktiserende neurolog - hovedpineklinik (ikke direkte fra egen læge til hovedpineklinik)</a:t>
            </a:r>
          </a:p>
          <a:p>
            <a:r>
              <a:rPr lang="da-DK" dirty="0"/>
              <a:t>Vigtigst er det at patienterne kommer i behandling</a:t>
            </a:r>
          </a:p>
          <a:p>
            <a:r>
              <a:rPr lang="da-DK" dirty="0"/>
              <a:t>Betydelig forbedring af livskvalitet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2050" name="Picture 2" descr="Neurolog Lis Johannsen">
            <a:extLst>
              <a:ext uri="{FF2B5EF4-FFF2-40B4-BE49-F238E27FC236}">
                <a16:creationId xmlns:a16="http://schemas.microsoft.com/office/drawing/2014/main" id="{D67D896D-CDB3-05CC-43E6-8AA5BDA2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70" y="5334000"/>
            <a:ext cx="2162175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226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F575A-B8E4-1DAA-89CA-1AC6CDF4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En familiehistorie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A0A255C-883C-0436-9E2D-CF754CCC2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Klinikken oplever jævnligt familiemedlemmer der melder sig efter en patient har været i klinikken</a:t>
            </a:r>
          </a:p>
          <a:p>
            <a:pPr marL="0" indent="0">
              <a:buNone/>
            </a:pPr>
            <a:r>
              <a:rPr lang="da-DK" dirty="0"/>
              <a:t>En hel familie i 3 generationer startende med et enkelt familiemedlem, som vist egentlig kom i klinikken af en anden grund</a:t>
            </a:r>
          </a:p>
          <a:p>
            <a:pPr marL="0" indent="0">
              <a:buNone/>
            </a:pPr>
            <a:r>
              <a:rPr lang="da-DK" dirty="0"/>
              <a:t>De havde vænnet sig til at et migræneanfald, var der ikke andet at gøre ved end at gå i seng for nedrullede gardiner, til det gik over</a:t>
            </a:r>
          </a:p>
          <a:p>
            <a:pPr marL="0" indent="0">
              <a:buNone/>
            </a:pPr>
            <a:r>
              <a:rPr lang="da-DK" dirty="0"/>
              <a:t>De var slet ikke klar over mulighederne for behandling så meget anderledes ud i denne generation end for de forrige</a:t>
            </a:r>
          </a:p>
          <a:p>
            <a:pPr marL="0" indent="0">
              <a:buNone/>
            </a:pPr>
            <a:r>
              <a:rPr lang="da-DK" dirty="0"/>
              <a:t>Det er nu en meget glad og taknemmelig familie</a:t>
            </a:r>
          </a:p>
        </p:txBody>
      </p:sp>
      <p:pic>
        <p:nvPicPr>
          <p:cNvPr id="2050" name="Picture 2" descr="Neurolog Lis Johannsen">
            <a:extLst>
              <a:ext uri="{FF2B5EF4-FFF2-40B4-BE49-F238E27FC236}">
                <a16:creationId xmlns:a16="http://schemas.microsoft.com/office/drawing/2014/main" id="{D67D896D-CDB3-05CC-43E6-8AA5BDA2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70" y="5334000"/>
            <a:ext cx="2162175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26A5196-D1BB-7901-0CF7-6191D58F5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209982"/>
            <a:ext cx="11854149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1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 er det en meget glad familie </a:t>
            </a:r>
            <a:r>
              <a:rPr kumimoji="0" lang="da-DK" altLang="da-DK" sz="11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Emoji" panose="020B0502040204020203" pitchFamily="34" charset="0"/>
                <a:cs typeface="Calibri" panose="020F0502020204030204" pitchFamily="34" charset="0"/>
              </a:rPr>
              <a:t>  </a:t>
            </a:r>
            <a:r>
              <a:rPr kumimoji="0" lang="da-DK" altLang="da-DK" sz="43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Emoji" panose="020B0502040204020203" pitchFamily="34" charset="0"/>
                <a:cs typeface="Calibri" panose="020F0502020204030204" pitchFamily="34" charset="0"/>
              </a:rPr>
              <a:t>     </a:t>
            </a:r>
            <a:r>
              <a:rPr kumimoji="0" lang="da-DK" altLang="da-DK" sz="11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2" descr="😊">
            <a:extLst>
              <a:ext uri="{FF2B5EF4-FFF2-40B4-BE49-F238E27FC236}">
                <a16:creationId xmlns:a16="http://schemas.microsoft.com/office/drawing/2014/main" id="{309CB67B-0D0E-96CA-92A2-331F3D76F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559" y="5304163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80A2795B-0716-6331-8741-3726CEE75BDC}"/>
              </a:ext>
            </a:extLst>
          </p:cNvPr>
          <p:cNvSpPr txBox="1"/>
          <p:nvPr/>
        </p:nvSpPr>
        <p:spPr>
          <a:xfrm>
            <a:off x="3048778" y="3137032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0" dirty="0">
                <a:effectLst/>
              </a:rPr>
              <a:t> </a:t>
            </a:r>
            <a:endParaRPr lang="da-DK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B5DD83A1-F2B1-6D3E-C50D-EB62BB993B72}"/>
              </a:ext>
            </a:extLst>
          </p:cNvPr>
          <p:cNvSpPr txBox="1"/>
          <p:nvPr/>
        </p:nvSpPr>
        <p:spPr>
          <a:xfrm>
            <a:off x="3048778" y="3137032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0" dirty="0">
                <a:effectLst/>
              </a:rPr>
              <a:t> 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71716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krivebord med stetoskop og computertastatur">
            <a:extLst>
              <a:ext uri="{FF2B5EF4-FFF2-40B4-BE49-F238E27FC236}">
                <a16:creationId xmlns:a16="http://schemas.microsoft.com/office/drawing/2014/main" id="{23D24397-E04F-B3E8-7C98-27D1CD2AB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07A61-41E3-544E-0D87-6622F99D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da-DK" sz="4000"/>
              <a:t>Migræne Patientforløb i klinikken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FABF98F-E2DA-9864-66FD-76DA28BCA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/>
              <a:t>Speciallæge i neurologi</a:t>
            </a:r>
          </a:p>
          <a:p>
            <a:pPr marL="0" indent="0">
              <a:buNone/>
            </a:pPr>
            <a:r>
              <a:rPr lang="da-DK" sz="2000"/>
              <a:t>Lis Johannsen</a:t>
            </a:r>
          </a:p>
          <a:p>
            <a:pPr marL="0" indent="0">
              <a:buNone/>
            </a:pPr>
            <a:r>
              <a:rPr lang="da-DK" sz="2000"/>
              <a:t>Neurologiklinik.dk</a:t>
            </a:r>
          </a:p>
          <a:p>
            <a:pPr marL="0" indent="0">
              <a:buNone/>
            </a:pPr>
            <a:endParaRPr lang="da-DK" sz="2000"/>
          </a:p>
        </p:txBody>
      </p:sp>
    </p:spTree>
    <p:extLst>
      <p:ext uri="{BB962C8B-B14F-4D97-AF65-F5344CB8AC3E}">
        <p14:creationId xmlns:p14="http://schemas.microsoft.com/office/powerpoint/2010/main" val="2930777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F575A-B8E4-1DAA-89CA-1AC6CDF4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0" dirty="0">
                <a:effectLst/>
              </a:rPr>
              <a:t>1. konsultation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A0A255C-883C-0436-9E2D-CF754CCC2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37645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da-DK" b="0" dirty="0">
              <a:effectLst/>
            </a:endParaRPr>
          </a:p>
          <a:p>
            <a:r>
              <a:rPr lang="da-DK" dirty="0"/>
              <a:t>Primær journal </a:t>
            </a:r>
            <a:r>
              <a:rPr lang="da-DK" dirty="0" err="1"/>
              <a:t>inkl</a:t>
            </a:r>
            <a:r>
              <a:rPr lang="da-DK" dirty="0"/>
              <a:t> tidligere medicin og doseringer</a:t>
            </a:r>
          </a:p>
          <a:p>
            <a:r>
              <a:rPr lang="da-DK" dirty="0" err="1"/>
              <a:t>Pt</a:t>
            </a:r>
            <a:r>
              <a:rPr lang="da-DK" dirty="0"/>
              <a:t> ses først af neurologen</a:t>
            </a:r>
          </a:p>
          <a:p>
            <a:r>
              <a:rPr lang="da-DK" dirty="0"/>
              <a:t>Anamnese og objektiv neurologisk undersøgelse</a:t>
            </a:r>
          </a:p>
          <a:p>
            <a:r>
              <a:rPr lang="da-DK" dirty="0"/>
              <a:t>Udrednings- og behandlingsplan </a:t>
            </a:r>
          </a:p>
          <a:p>
            <a:endParaRPr lang="da-DK" dirty="0"/>
          </a:p>
          <a:p>
            <a:r>
              <a:rPr lang="da-DK" dirty="0"/>
              <a:t>Ved sygeplejerske/stud med følges op samme dag</a:t>
            </a:r>
          </a:p>
          <a:p>
            <a:r>
              <a:rPr lang="da-DK" dirty="0"/>
              <a:t>BT og standardoplysninger indsættes i journalen</a:t>
            </a:r>
          </a:p>
          <a:p>
            <a:r>
              <a:rPr lang="da-DK" dirty="0"/>
              <a:t>Hovedpinedagbog og migræne kalender forklares igen og der udleveres skriftlig information og ny tid efter 2 </a:t>
            </a:r>
            <a:r>
              <a:rPr lang="da-DK" dirty="0" err="1"/>
              <a:t>mdr</a:t>
            </a:r>
            <a:endParaRPr lang="da-DK" dirty="0"/>
          </a:p>
        </p:txBody>
      </p:sp>
      <p:pic>
        <p:nvPicPr>
          <p:cNvPr id="2050" name="Picture 2" descr="Neurolog Lis Johannsen">
            <a:extLst>
              <a:ext uri="{FF2B5EF4-FFF2-40B4-BE49-F238E27FC236}">
                <a16:creationId xmlns:a16="http://schemas.microsoft.com/office/drawing/2014/main" id="{D67D896D-CDB3-05CC-43E6-8AA5BDA2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70" y="5334000"/>
            <a:ext cx="2162175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8AE12902-3B2A-3014-50B3-39C39E3090C1}"/>
              </a:ext>
            </a:extLst>
          </p:cNvPr>
          <p:cNvSpPr txBox="1"/>
          <p:nvPr/>
        </p:nvSpPr>
        <p:spPr>
          <a:xfrm>
            <a:off x="3048778" y="324433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0" dirty="0">
                <a:effectLst/>
              </a:rPr>
              <a:t> 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43297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F575A-B8E4-1DAA-89CA-1AC6CDF4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2. konsultation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A0A255C-883C-0436-9E2D-CF754CCC2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Hovedpinedagbog og migrænekalender gennemgås</a:t>
            </a:r>
          </a:p>
          <a:p>
            <a:r>
              <a:rPr lang="da-DK" dirty="0"/>
              <a:t>Svar på scanning og blodprøver</a:t>
            </a:r>
          </a:p>
          <a:p>
            <a:r>
              <a:rPr lang="da-DK" dirty="0"/>
              <a:t>Iværksatte medicinske behandling (oftest anfalds behandlingen) evalueres</a:t>
            </a:r>
          </a:p>
          <a:p>
            <a:r>
              <a:rPr lang="da-DK" dirty="0" err="1"/>
              <a:t>Evnt</a:t>
            </a:r>
            <a:r>
              <a:rPr lang="da-DK" dirty="0"/>
              <a:t> supplerende </a:t>
            </a:r>
            <a:r>
              <a:rPr lang="da-DK" dirty="0" err="1"/>
              <a:t>medikation</a:t>
            </a:r>
            <a:r>
              <a:rPr lang="da-DK" dirty="0"/>
              <a:t> herunder profylaktisk opstartes</a:t>
            </a:r>
          </a:p>
          <a:p>
            <a:r>
              <a:rPr lang="da-DK" dirty="0"/>
              <a:t>BT kontrol og opfølgende supplerende forklaring af behandlingsmæssige tiltag ved sygeplejerske/stud med</a:t>
            </a:r>
          </a:p>
          <a:p>
            <a:r>
              <a:rPr lang="da-DK" dirty="0"/>
              <a:t>Orientering om nonfarmakologiske supplerende muligheder</a:t>
            </a:r>
          </a:p>
          <a:p>
            <a:r>
              <a:rPr lang="da-DK" dirty="0"/>
              <a:t>Ny tid efter 4 </a:t>
            </a:r>
            <a:r>
              <a:rPr lang="da-DK" dirty="0" err="1"/>
              <a:t>mdr</a:t>
            </a:r>
            <a:endParaRPr lang="da-DK" dirty="0"/>
          </a:p>
        </p:txBody>
      </p:sp>
      <p:pic>
        <p:nvPicPr>
          <p:cNvPr id="2050" name="Picture 2" descr="Neurolog Lis Johannsen">
            <a:extLst>
              <a:ext uri="{FF2B5EF4-FFF2-40B4-BE49-F238E27FC236}">
                <a16:creationId xmlns:a16="http://schemas.microsoft.com/office/drawing/2014/main" id="{D67D896D-CDB3-05CC-43E6-8AA5BDA2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70" y="5334000"/>
            <a:ext cx="2162175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980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F575A-B8E4-1DAA-89CA-1AC6CDF4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Senere konsultation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A0A255C-883C-0436-9E2D-CF754CCC2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08375"/>
          </a:xfrm>
        </p:spPr>
        <p:txBody>
          <a:bodyPr/>
          <a:lstStyle/>
          <a:p>
            <a:r>
              <a:rPr lang="da-DK" dirty="0"/>
              <a:t>Migrænekalender gennemgås</a:t>
            </a:r>
          </a:p>
          <a:p>
            <a:r>
              <a:rPr lang="da-DK" dirty="0"/>
              <a:t>Antal dage med migræne/andre hovedpinedage</a:t>
            </a:r>
          </a:p>
          <a:p>
            <a:r>
              <a:rPr lang="da-DK" dirty="0"/>
              <a:t>Ændring i </a:t>
            </a:r>
            <a:r>
              <a:rPr lang="da-DK" dirty="0" err="1"/>
              <a:t>anfaldshyppighed</a:t>
            </a:r>
            <a:r>
              <a:rPr lang="da-DK" dirty="0"/>
              <a:t> og styrke?</a:t>
            </a:r>
          </a:p>
          <a:p>
            <a:r>
              <a:rPr lang="da-DK" dirty="0"/>
              <a:t>Justering / skift af </a:t>
            </a:r>
            <a:r>
              <a:rPr lang="da-DK" dirty="0" err="1"/>
              <a:t>anfalds-</a:t>
            </a:r>
            <a:r>
              <a:rPr lang="da-DK" dirty="0"/>
              <a:t> og profylaktisk </a:t>
            </a:r>
            <a:r>
              <a:rPr lang="da-DK" dirty="0" err="1"/>
              <a:t>medikation</a:t>
            </a:r>
            <a:endParaRPr lang="da-DK" dirty="0"/>
          </a:p>
          <a:p>
            <a:r>
              <a:rPr lang="da-DK" dirty="0"/>
              <a:t>Supplerende nonfarmakologisk behandling</a:t>
            </a:r>
          </a:p>
          <a:p>
            <a:r>
              <a:rPr lang="da-DK" dirty="0"/>
              <a:t>Ny tid</a:t>
            </a:r>
          </a:p>
        </p:txBody>
      </p:sp>
      <p:pic>
        <p:nvPicPr>
          <p:cNvPr id="2050" name="Picture 2" descr="Neurolog Lis Johannsen">
            <a:extLst>
              <a:ext uri="{FF2B5EF4-FFF2-40B4-BE49-F238E27FC236}">
                <a16:creationId xmlns:a16="http://schemas.microsoft.com/office/drawing/2014/main" id="{D67D896D-CDB3-05CC-43E6-8AA5BDA2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70" y="5334000"/>
            <a:ext cx="2162175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881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57E38F-6CDC-495C-6EF2-B5DA0E2F5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7089" y="891540"/>
            <a:ext cx="5224523" cy="1578308"/>
          </a:xfrm>
        </p:spPr>
        <p:txBody>
          <a:bodyPr>
            <a:normAutofit/>
          </a:bodyPr>
          <a:lstStyle/>
          <a:p>
            <a:r>
              <a:rPr lang="da-DK" sz="4000" dirty="0"/>
              <a:t>Videre henvisning hvornår </a:t>
            </a:r>
          </a:p>
        </p:txBody>
      </p:sp>
      <p:pic>
        <p:nvPicPr>
          <p:cNvPr id="5" name="Picture 4" descr="Spørgsmålstegn på grøn pastelbaggrund">
            <a:extLst>
              <a:ext uri="{FF2B5EF4-FFF2-40B4-BE49-F238E27FC236}">
                <a16:creationId xmlns:a16="http://schemas.microsoft.com/office/drawing/2014/main" id="{895179F2-1185-1F90-3F07-376562FDDB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73" r="2" b="2"/>
          <a:stretch/>
        </p:blipFill>
        <p:spPr>
          <a:xfrm>
            <a:off x="710388" y="1005840"/>
            <a:ext cx="4374378" cy="50711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C32C639-866C-2A4D-CECD-1986AD6A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489" y="2981325"/>
            <a:ext cx="5834123" cy="1095375"/>
          </a:xfrm>
        </p:spPr>
        <p:txBody>
          <a:bodyPr>
            <a:normAutofit/>
          </a:bodyPr>
          <a:lstStyle/>
          <a:p>
            <a:r>
              <a:rPr lang="da-DK" sz="2000" dirty="0"/>
              <a:t>Utilstrækkelig effekt af 2 profylaktiske præparater fra 2 forskellige grupper</a:t>
            </a:r>
          </a:p>
          <a:p>
            <a:r>
              <a:rPr lang="da-DK" sz="2000" dirty="0"/>
              <a:t>(</a:t>
            </a:r>
            <a:r>
              <a:rPr lang="da-DK" sz="2000" dirty="0" err="1"/>
              <a:t>antihypertensiva</a:t>
            </a:r>
            <a:r>
              <a:rPr lang="da-DK" sz="2000" dirty="0"/>
              <a:t>/</a:t>
            </a:r>
            <a:r>
              <a:rPr lang="da-DK" sz="2000" dirty="0" err="1"/>
              <a:t>antiepileptica</a:t>
            </a:r>
            <a:r>
              <a:rPr lang="da-DK" sz="2000" dirty="0"/>
              <a:t>/</a:t>
            </a:r>
            <a:r>
              <a:rPr lang="da-DK" sz="2000" dirty="0" err="1"/>
              <a:t>antidepressiva</a:t>
            </a:r>
            <a:r>
              <a:rPr lang="da-DK" sz="20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671496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6F6CFA6-CBC6-F562-F389-EAA0BB13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3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Hovedfunktion (bl.a. neurologisk praksis): </a:t>
            </a:r>
            <a:endParaRPr kumimoji="0" lang="da-DK" altLang="da-DK" sz="34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3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følgende patientkategorier skal behandles i primærsektor:</a:t>
            </a:r>
            <a:endParaRPr kumimoji="0" lang="da-DK" altLang="da-DK" sz="3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C84E32EA-1EF2-48D9-6165-3C935C4ED4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1238819"/>
              </p:ext>
            </p:extLst>
          </p:nvPr>
        </p:nvGraphicFramePr>
        <p:xfrm>
          <a:off x="963350" y="1737360"/>
          <a:ext cx="10256157" cy="4535425"/>
        </p:xfrm>
        <a:graphic>
          <a:graphicData uri="http://schemas.openxmlformats.org/drawingml/2006/table">
            <a:tbl>
              <a:tblPr/>
              <a:tblGrid>
                <a:gridCol w="2895309">
                  <a:extLst>
                    <a:ext uri="{9D8B030D-6E8A-4147-A177-3AD203B41FA5}">
                      <a16:colId xmlns:a16="http://schemas.microsoft.com/office/drawing/2014/main" val="1377786455"/>
                    </a:ext>
                  </a:extLst>
                </a:gridCol>
                <a:gridCol w="7360848">
                  <a:extLst>
                    <a:ext uri="{9D8B030D-6E8A-4147-A177-3AD203B41FA5}">
                      <a16:colId xmlns:a16="http://schemas.microsoft.com/office/drawing/2014/main" val="1447155340"/>
                    </a:ext>
                  </a:extLst>
                </a:gridCol>
              </a:tblGrid>
              <a:tr h="577792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1800"/>
                        </a:spcAft>
                      </a:pPr>
                      <a:r>
                        <a:rPr lang="da-DK" sz="1100" b="1" i="0" u="none" strike="noStrike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Tabel 3: International klassificering af hovedpinesygdomme - IHS kriterier </a:t>
                      </a:r>
                      <a:endParaRPr lang="da-DK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0590" marR="100590" marT="100590" marB="1005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a-DK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567" marR="96567" marT="48283" marB="482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034782"/>
                  </a:ext>
                </a:extLst>
              </a:tr>
              <a:tr h="3957633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1800"/>
                        </a:spcAft>
                      </a:pPr>
                      <a:r>
                        <a:rPr lang="da-DK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Hovedfunktion </a:t>
                      </a:r>
                    </a:p>
                  </a:txBody>
                  <a:tcPr marL="100590" marR="100590" marT="100590" marB="1005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da-DK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ICDH-3 beta hovedpine diagnoser som bør identificeres (diagnosticeres) og behandles i almen praksis/neurologisk afdeling:</a:t>
                      </a:r>
                      <a:br>
                        <a:rPr lang="da-DK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a-DK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Primær hovedpine</a:t>
                      </a:r>
                    </a:p>
                    <a:p>
                      <a:pPr marL="192024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Migræne med og uden aura</a:t>
                      </a:r>
                    </a:p>
                    <a:p>
                      <a:pPr marL="192024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Hyppig episodisk spændingshovedpine</a:t>
                      </a:r>
                    </a:p>
                    <a:p>
                      <a:pPr marL="192024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Episodisk klyngehovedpine</a:t>
                      </a:r>
                    </a:p>
                    <a:p>
                      <a:pPr marL="192024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Klassisk/idiopatisk </a:t>
                      </a:r>
                      <a:r>
                        <a:rPr lang="da-DK" sz="1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trigeminusneuralgi</a:t>
                      </a:r>
                      <a:endParaRPr lang="da-DK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da-DK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Sekundær hovedpine</a:t>
                      </a:r>
                    </a:p>
                    <a:p>
                      <a:pPr marL="192024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Kronisk posttraumatisk hovedpine forbundet med mild til moderat hovedtraume</a:t>
                      </a:r>
                    </a:p>
                    <a:p>
                      <a:pPr marL="192024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MOH – medicinoverforbrugshovedpine (ukompliceret)</a:t>
                      </a:r>
                    </a:p>
                  </a:txBody>
                  <a:tcPr marL="100590" marR="100590" marT="100590" marB="1005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030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7317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D493DDA-3BF6-0E89-5C12-5CAD72330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da-DK" altLang="da-DK" sz="32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Regionsfunktion (OUH/Esbjerg): </a:t>
            </a:r>
            <a:br>
              <a:rPr kumimoji="0" lang="da-DK" altLang="da-DK" sz="3200" b="0" i="0" u="none" strike="noStrike" cap="none" normalizeH="0" baseline="0" dirty="0">
                <a:ln>
                  <a:noFill/>
                </a:ln>
                <a:effectLst/>
              </a:rPr>
            </a:br>
            <a:r>
              <a:rPr kumimoji="0" lang="da-DK" altLang="da-DK" sz="32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følgende patienter må viderehenvises til regionsfunktion</a:t>
            </a:r>
            <a:endParaRPr lang="da-DK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82ACE5A2-98A3-6AA7-AE23-4B66419920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4177451"/>
              </p:ext>
            </p:extLst>
          </p:nvPr>
        </p:nvGraphicFramePr>
        <p:xfrm>
          <a:off x="866896" y="1737360"/>
          <a:ext cx="10449064" cy="4535424"/>
        </p:xfrm>
        <a:graphic>
          <a:graphicData uri="http://schemas.openxmlformats.org/drawingml/2006/table">
            <a:tbl>
              <a:tblPr/>
              <a:tblGrid>
                <a:gridCol w="2787072">
                  <a:extLst>
                    <a:ext uri="{9D8B030D-6E8A-4147-A177-3AD203B41FA5}">
                      <a16:colId xmlns:a16="http://schemas.microsoft.com/office/drawing/2014/main" val="2430678360"/>
                    </a:ext>
                  </a:extLst>
                </a:gridCol>
                <a:gridCol w="7661992">
                  <a:extLst>
                    <a:ext uri="{9D8B030D-6E8A-4147-A177-3AD203B41FA5}">
                      <a16:colId xmlns:a16="http://schemas.microsoft.com/office/drawing/2014/main" val="1809506910"/>
                    </a:ext>
                  </a:extLst>
                </a:gridCol>
              </a:tblGrid>
              <a:tr h="4535424"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Regionsfunktion </a:t>
                      </a:r>
                      <a:endParaRPr lang="da-DK" sz="1900" dirty="0">
                        <a:effectLst/>
                      </a:endParaRPr>
                    </a:p>
                  </a:txBody>
                  <a:tcPr marL="60586" marR="60586" marT="60586" marB="605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Klassisk episodisk migræne med/uden aura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diagnosen stillet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2 forebyggende behandlinger prøvet i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hht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. DHS Referenceprogram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Atypisk episodisk migræne (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atyp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. aura mhp. symptomer/varighed)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Specielle former: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Hemiplegisk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 migræne, vestibulær migræne,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gastrointestinale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 former,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retinal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 migræne, migræne med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trigeminoautonome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 symptomer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Kronisk migræne (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hp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. mere end mindst 15 dage om måneden, 8 skal opfylde migrænekriterier)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Episodisk spændingshovedpine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diagnosen stillet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2 forebyggende behandlinger prøvet i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hht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. DHS Referenceprogram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Kronisk spændingshovedpine (mindst 15 dage om måneden)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Episodisk og kronisk Hortons hovedpine (stadig for lang tid til korrekt diagnose)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Episodisk og kronisk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paroksystisk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hemikrani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SUNCT/SUNA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Hemikrania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continua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Medicinoverforbrugshovedpine (MOH)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Diagnosen stillet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I tilfælde af simple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analgetika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 (ved NSAID, paracetamol,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Sumatripan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 skal afvænning forsøges ambulant x 1)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Ergotaminer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, opioider benzodiazepiner kræver indlæggelse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Sjældne hovedpiner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Idiopatisk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intrakranial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 hypertension (IIH), idiopatisk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intrakranial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 hypotension i hele forløbet ("time is vision")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Kronisk posttraumatisk hovedpine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Diagnosen stillet (spændings-/migrænetype, behandles analog)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2 forebyggende behandlinger prøvet i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hht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. DHS Referenceprogram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Trigeminusneuralgi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 findes ikke som regionsfunktion!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Atypiske ansigtssmerter/smertefuld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trigeminusneuropati</a:t>
                      </a:r>
                      <a:endParaRPr lang="da-DK" sz="1900" dirty="0">
                        <a:effectLst/>
                      </a:endParaRPr>
                    </a:p>
                  </a:txBody>
                  <a:tcPr marL="60586" marR="60586" marT="60586" marB="605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614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8974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265092-E5E9-27D6-22E9-C20820A4B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da-DK" sz="4000" dirty="0"/>
              <a:t>Regions specielle behandlinger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8B3FAA2F-FE1A-03DD-EC3D-B20F7079FB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9319236"/>
              </p:ext>
            </p:extLst>
          </p:nvPr>
        </p:nvGraphicFramePr>
        <p:xfrm>
          <a:off x="962360" y="1737360"/>
          <a:ext cx="10258136" cy="4535424"/>
        </p:xfrm>
        <a:graphic>
          <a:graphicData uri="http://schemas.openxmlformats.org/drawingml/2006/table">
            <a:tbl>
              <a:tblPr/>
              <a:tblGrid>
                <a:gridCol w="4102624">
                  <a:extLst>
                    <a:ext uri="{9D8B030D-6E8A-4147-A177-3AD203B41FA5}">
                      <a16:colId xmlns:a16="http://schemas.microsoft.com/office/drawing/2014/main" val="1223282255"/>
                    </a:ext>
                  </a:extLst>
                </a:gridCol>
                <a:gridCol w="6155512">
                  <a:extLst>
                    <a:ext uri="{9D8B030D-6E8A-4147-A177-3AD203B41FA5}">
                      <a16:colId xmlns:a16="http://schemas.microsoft.com/office/drawing/2014/main" val="1725435636"/>
                    </a:ext>
                  </a:extLst>
                </a:gridCol>
              </a:tblGrid>
              <a:tr h="4535424">
                <a:tc>
                  <a:txBody>
                    <a:bodyPr/>
                    <a:lstStyle/>
                    <a:p>
                      <a:r>
                        <a:rPr lang="da-DK" sz="26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Specielle behandlinger</a:t>
                      </a:r>
                      <a:br>
                        <a:rPr lang="da-DK" sz="26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a-DK" sz="26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på regionsfunktion </a:t>
                      </a:r>
                      <a:endParaRPr lang="da-DK" sz="4500" dirty="0">
                        <a:effectLst/>
                      </a:endParaRPr>
                    </a:p>
                  </a:txBody>
                  <a:tcPr marL="236417" marR="236417" marT="236417" marB="2364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190500"/>
                      <a:r>
                        <a:rPr lang="da-DK" sz="25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17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26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Botulinum</a:t>
                      </a:r>
                      <a:r>
                        <a:rPr lang="da-DK" sz="26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 type A </a:t>
                      </a:r>
                      <a:r>
                        <a:rPr lang="da-DK" sz="26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toxin</a:t>
                      </a:r>
                      <a:r>
                        <a:rPr lang="da-DK" sz="26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 (</a:t>
                      </a:r>
                      <a:r>
                        <a:rPr lang="da-DK" sz="26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Onabotulinumtoxin</a:t>
                      </a:r>
                      <a:r>
                        <a:rPr lang="da-DK" sz="26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 A) (kronisk migræne uden MOH)</a:t>
                      </a:r>
                      <a:endParaRPr lang="da-DK" sz="4500" dirty="0">
                        <a:effectLst/>
                      </a:endParaRPr>
                    </a:p>
                    <a:p>
                      <a:pPr marL="190500"/>
                      <a:r>
                        <a:rPr lang="da-DK" sz="25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17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26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GON blokade (til </a:t>
                      </a:r>
                      <a:r>
                        <a:rPr lang="da-DK" sz="26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TACs</a:t>
                      </a:r>
                      <a:r>
                        <a:rPr lang="da-DK" sz="26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da-DK" sz="4500" dirty="0">
                        <a:effectLst/>
                      </a:endParaRPr>
                    </a:p>
                    <a:p>
                      <a:pPr marL="190500"/>
                      <a:r>
                        <a:rPr lang="da-DK" sz="25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17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26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Anti</a:t>
                      </a:r>
                      <a:r>
                        <a:rPr lang="da-DK" sz="26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-CGRP-antistoffer </a:t>
                      </a:r>
                      <a:r>
                        <a:rPr lang="da-DK" sz="25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17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26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Afvænning under indlæggelse</a:t>
                      </a:r>
                      <a:endParaRPr lang="da-DK" sz="4500" dirty="0">
                        <a:effectLst/>
                      </a:endParaRPr>
                    </a:p>
                    <a:p>
                      <a:pPr marL="190500"/>
                      <a:r>
                        <a:rPr lang="da-DK" sz="25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17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26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Hovedpineskole + psykolog</a:t>
                      </a:r>
                      <a:endParaRPr lang="da-DK" sz="4500" dirty="0">
                        <a:effectLst/>
                      </a:endParaRPr>
                    </a:p>
                  </a:txBody>
                  <a:tcPr marL="236417" marR="236417" marT="236417" marB="2364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565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6324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6914FAE-1638-4B0A-9AE2-F81FCB21E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da-DK" sz="3300"/>
              <a:t>Lis Johannsen            Neurologiklinik.dk</a:t>
            </a:r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08BE0C6D-394E-DF16-8D76-FD9B8A055C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9169772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4089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6CFA6-CBC6-F562-F389-EAA0BB13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95692"/>
            <a:ext cx="10509504" cy="1417301"/>
          </a:xfrm>
        </p:spPr>
        <p:txBody>
          <a:bodyPr anchor="ctr"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3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Højt specialiseret funktion:</a:t>
            </a:r>
            <a:endParaRPr kumimoji="0" lang="da-DK" altLang="da-DK" sz="3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C84E32EA-1EF2-48D9-6165-3C935C4ED4C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30016" y="1737360"/>
          <a:ext cx="8989491" cy="4837200"/>
        </p:xfrm>
        <a:graphic>
          <a:graphicData uri="http://schemas.openxmlformats.org/drawingml/2006/table">
            <a:tbl>
              <a:tblPr/>
              <a:tblGrid>
                <a:gridCol w="1628643">
                  <a:extLst>
                    <a:ext uri="{9D8B030D-6E8A-4147-A177-3AD203B41FA5}">
                      <a16:colId xmlns:a16="http://schemas.microsoft.com/office/drawing/2014/main" val="1377786455"/>
                    </a:ext>
                  </a:extLst>
                </a:gridCol>
                <a:gridCol w="7360848">
                  <a:extLst>
                    <a:ext uri="{9D8B030D-6E8A-4147-A177-3AD203B41FA5}">
                      <a16:colId xmlns:a16="http://schemas.microsoft.com/office/drawing/2014/main" val="1447155340"/>
                    </a:ext>
                  </a:extLst>
                </a:gridCol>
              </a:tblGrid>
              <a:tr h="1233794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1800"/>
                        </a:spcAft>
                      </a:pPr>
                      <a:r>
                        <a:rPr lang="da-DK" sz="1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DHC Glostrup RH</a:t>
                      </a:r>
                    </a:p>
                    <a:p>
                      <a:pPr algn="l" fontAlgn="ctr">
                        <a:spcBef>
                          <a:spcPts val="0"/>
                        </a:spcBef>
                        <a:spcAft>
                          <a:spcPts val="1800"/>
                        </a:spcAft>
                      </a:pPr>
                      <a:r>
                        <a:rPr lang="da-DK" sz="1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Århus</a:t>
                      </a:r>
                    </a:p>
                  </a:txBody>
                  <a:tcPr marL="100590" marR="100590" marT="100590" marB="1005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a-DK" sz="1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567" marR="96567" marT="48283" marB="482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034782"/>
                  </a:ext>
                </a:extLst>
              </a:tr>
              <a:tr h="3490483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1800"/>
                        </a:spcAft>
                      </a:pPr>
                      <a:r>
                        <a:rPr lang="da-DK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00590" marR="100590" marT="100590" marB="1005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Behandling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af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komplicerede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hovedpinetilstande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,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hvor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der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ikke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er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opnået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tilfredsstillende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smertelindring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og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funktion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efter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behandling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på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regionsfunktionsniveau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“</a:t>
                      </a:r>
                    </a:p>
                    <a:p>
                      <a:pPr>
                        <a:buFont typeface="Wingdings" charset="2"/>
                        <a:buChar char="u"/>
                      </a:pPr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 IIH</a:t>
                      </a:r>
                    </a:p>
                    <a:p>
                      <a:pPr>
                        <a:buFont typeface="Wingdings" charset="2"/>
                        <a:buChar char="u"/>
                      </a:pPr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 spontan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ortostatisk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hypotensiv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hovedpine</a:t>
                      </a:r>
                      <a:endParaRPr lang="de-DE" sz="2000" dirty="0">
                        <a:solidFill>
                          <a:schemeClr val="bg1"/>
                        </a:solidFill>
                        <a:latin typeface="News Gothic MT"/>
                        <a:cs typeface="News Gothic MT"/>
                      </a:endParaRPr>
                    </a:p>
                    <a:p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samt</a:t>
                      </a:r>
                    </a:p>
                    <a:p>
                      <a:pPr>
                        <a:buFont typeface="Wingdings" charset="2"/>
                        <a:buChar char="u"/>
                      </a:pPr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atypiske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ansigtssmerter</a:t>
                      </a:r>
                      <a:endParaRPr lang="de-DE" sz="2000" dirty="0">
                        <a:solidFill>
                          <a:schemeClr val="bg1"/>
                        </a:solidFill>
                        <a:latin typeface="News Gothic MT"/>
                        <a:cs typeface="News Gothic MT"/>
                      </a:endParaRPr>
                    </a:p>
                    <a:p>
                      <a:pPr>
                        <a:buFont typeface="Wingdings" charset="2"/>
                        <a:buChar char="u"/>
                      </a:pPr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klyngehovedpine</a:t>
                      </a:r>
                      <a:endParaRPr lang="de-DE" sz="2000" dirty="0">
                        <a:solidFill>
                          <a:schemeClr val="bg1"/>
                        </a:solidFill>
                        <a:latin typeface="News Gothic MT"/>
                        <a:cs typeface="News Gothic MT"/>
                      </a:endParaRPr>
                    </a:p>
                    <a:p>
                      <a:pPr>
                        <a:buFont typeface="Wingdings" charset="2"/>
                        <a:buChar char="u"/>
                      </a:pPr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Svære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trigeminusneuralgier</a:t>
                      </a:r>
                    </a:p>
                    <a:p>
                      <a:r>
                        <a:rPr lang="de-DE" sz="2000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uden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tilstrækkelig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effekt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af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primær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behandling</a:t>
                      </a:r>
                      <a:endParaRPr lang="de-DE" sz="2000" dirty="0">
                        <a:solidFill>
                          <a:schemeClr val="bg1"/>
                        </a:solidFill>
                        <a:latin typeface="News Gothic MT"/>
                        <a:cs typeface="News Gothic MT"/>
                      </a:endParaRPr>
                    </a:p>
                    <a:p>
                      <a:pPr algn="l" fontAlgn="ctr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endParaRPr lang="da-DK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0590" marR="100590" marT="100590" marB="1005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030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9390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3" name="Rectangle 512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8221D7-626F-78E3-A40B-097D94758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Autofit/>
          </a:bodyPr>
          <a:lstStyle/>
          <a:p>
            <a:r>
              <a:rPr lang="da-DK" sz="4000" dirty="0"/>
              <a:t>Fremtiden for migrænepatienterne </a:t>
            </a:r>
            <a:r>
              <a:rPr lang="da-DK" sz="3200" dirty="0"/>
              <a:t>og</a:t>
            </a:r>
            <a:r>
              <a:rPr lang="da-DK" sz="4000" dirty="0"/>
              <a:t> behandlingsfordelingen</a:t>
            </a:r>
          </a:p>
        </p:txBody>
      </p:sp>
      <p:sp>
        <p:nvSpPr>
          <p:cNvPr id="513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B7EB250-2916-03F6-74D9-699CD801C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1847089"/>
            <a:ext cx="6713552" cy="4385160"/>
          </a:xfrm>
        </p:spPr>
        <p:txBody>
          <a:bodyPr anchor="t">
            <a:normAutofit fontScale="40000" lnSpcReduction="20000"/>
          </a:bodyPr>
          <a:lstStyle/>
          <a:p>
            <a:r>
              <a:rPr lang="da-DK" sz="5100" dirty="0"/>
              <a:t>Større befolkningsbevidsthed omkring behandlingsmulighederne</a:t>
            </a:r>
          </a:p>
          <a:p>
            <a:r>
              <a:rPr lang="da-DK" sz="5100" dirty="0"/>
              <a:t>Henvende sig til </a:t>
            </a:r>
            <a:r>
              <a:rPr lang="da-DK" sz="5100" dirty="0">
                <a:solidFill>
                  <a:schemeClr val="accent2"/>
                </a:solidFill>
              </a:rPr>
              <a:t>egen læge </a:t>
            </a:r>
          </a:p>
          <a:p>
            <a:r>
              <a:rPr lang="da-DK" sz="5100" dirty="0"/>
              <a:t>Henvises til </a:t>
            </a:r>
            <a:r>
              <a:rPr lang="da-DK" sz="5100" dirty="0">
                <a:solidFill>
                  <a:schemeClr val="accent2"/>
                </a:solidFill>
              </a:rPr>
              <a:t>praktiserende speciallæge i neurologi </a:t>
            </a:r>
            <a:r>
              <a:rPr lang="da-DK" sz="5100" dirty="0"/>
              <a:t>ved behov for nærmere </a:t>
            </a:r>
            <a:r>
              <a:rPr lang="da-DK" sz="5100" dirty="0" err="1"/>
              <a:t>diagnostisering</a:t>
            </a:r>
            <a:r>
              <a:rPr lang="da-DK" sz="5100" dirty="0"/>
              <a:t>, bedring af </a:t>
            </a:r>
            <a:r>
              <a:rPr lang="da-DK" sz="5100" dirty="0" err="1"/>
              <a:t>anfaldsmedikation</a:t>
            </a:r>
            <a:r>
              <a:rPr lang="da-DK" sz="5100" dirty="0"/>
              <a:t> eller iværksættelse af profylaktisk </a:t>
            </a:r>
            <a:r>
              <a:rPr lang="da-DK" sz="5100" dirty="0" err="1"/>
              <a:t>medikation</a:t>
            </a:r>
            <a:r>
              <a:rPr lang="da-DK" sz="5100" dirty="0"/>
              <a:t> </a:t>
            </a:r>
          </a:p>
          <a:p>
            <a:r>
              <a:rPr lang="da-DK" sz="5100" dirty="0"/>
              <a:t>Fortsætte ved praktiserende neurolog </a:t>
            </a:r>
            <a:r>
              <a:rPr lang="da-DK" sz="5100" dirty="0" err="1"/>
              <a:t>inkl</a:t>
            </a:r>
            <a:r>
              <a:rPr lang="da-DK" sz="5100" dirty="0"/>
              <a:t> videre behandling efter 2 præparatgrupper også med </a:t>
            </a:r>
            <a:r>
              <a:rPr lang="da-DK" sz="5100" dirty="0" err="1"/>
              <a:t>anti</a:t>
            </a:r>
            <a:r>
              <a:rPr lang="da-DK" sz="5100" dirty="0"/>
              <a:t>-CGRP antistof (og </a:t>
            </a:r>
            <a:r>
              <a:rPr lang="da-DK" sz="5100" dirty="0" err="1"/>
              <a:t>evnt</a:t>
            </a:r>
            <a:r>
              <a:rPr lang="da-DK" sz="5100" dirty="0"/>
              <a:t> </a:t>
            </a:r>
            <a:r>
              <a:rPr lang="da-DK" sz="5100" dirty="0" err="1"/>
              <a:t>Botulinumtoxin</a:t>
            </a:r>
            <a:r>
              <a:rPr lang="da-DK" sz="5100" dirty="0"/>
              <a:t>)</a:t>
            </a:r>
          </a:p>
          <a:p>
            <a:r>
              <a:rPr lang="da-DK" sz="5100" dirty="0"/>
              <a:t>Ved manglende/utilstrækkelig effekt videre visiteres til </a:t>
            </a:r>
            <a:r>
              <a:rPr lang="da-DK" sz="5100" dirty="0">
                <a:solidFill>
                  <a:schemeClr val="accent2"/>
                </a:solidFill>
              </a:rPr>
              <a:t>Hovedpineklinikkerne</a:t>
            </a:r>
            <a:r>
              <a:rPr lang="da-DK" sz="5100" dirty="0"/>
              <a:t>, hvor fortsat også de sjældnere hovedpineformer bl.a. af forskningsmæssige årsager hører hjemme</a:t>
            </a:r>
          </a:p>
          <a:p>
            <a:r>
              <a:rPr lang="da-DK" sz="5100" dirty="0"/>
              <a:t>Der bliver gode muligheder i speciallægepraksis for ansættelse af dygtige hovedpineinteresserede sygeplejersker </a:t>
            </a:r>
            <a:r>
              <a:rPr lang="da-DK" sz="5100" dirty="0">
                <a:sym typeface="Wingdings" panose="05000000000000000000" pitchFamily="2" charset="2"/>
              </a:rPr>
              <a:t></a:t>
            </a:r>
            <a:endParaRPr lang="da-DK" sz="5100" dirty="0"/>
          </a:p>
          <a:p>
            <a:endParaRPr lang="da-DK" sz="6200" dirty="0"/>
          </a:p>
        </p:txBody>
      </p:sp>
      <p:pic>
        <p:nvPicPr>
          <p:cNvPr id="5122" name="Picture 2" descr="Aura (symptom) - Wikipedia">
            <a:extLst>
              <a:ext uri="{FF2B5EF4-FFF2-40B4-BE49-F238E27FC236}">
                <a16:creationId xmlns:a16="http://schemas.microsoft.com/office/drawing/2014/main" id="{61228E24-A710-DD31-302E-FD542A5BB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7" r="21274" b="-1"/>
          <a:stretch/>
        </p:blipFill>
        <p:spPr bwMode="auto">
          <a:xfrm>
            <a:off x="7675658" y="2093976"/>
            <a:ext cx="3941064" cy="354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402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3">
            <a:extLst>
              <a:ext uri="{FF2B5EF4-FFF2-40B4-BE49-F238E27FC236}">
                <a16:creationId xmlns:a16="http://schemas.microsoft.com/office/drawing/2014/main" id="{5922BD39-6B5B-493A-BE62-58ECD0F7A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Graphic 25">
            <a:extLst>
              <a:ext uri="{FF2B5EF4-FFF2-40B4-BE49-F238E27FC236}">
                <a16:creationId xmlns:a16="http://schemas.microsoft.com/office/drawing/2014/main" id="{4741521E-DC76-41B9-8A47-448CD4F9F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3372661" y="-3359290"/>
            <a:ext cx="5470372" cy="121889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F073F5-223C-A608-974B-12D14B71B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32" y="184336"/>
            <a:ext cx="9283781" cy="140596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dirty="0"/>
              <a:t>Tak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F5BDFB0-9DD5-3B91-69FE-500B1654F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32" y="1705722"/>
            <a:ext cx="9283781" cy="122181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200" dirty="0" err="1"/>
              <a:t>spørgsmål</a:t>
            </a:r>
            <a:endParaRPr lang="en-US" sz="2200" dirty="0"/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53FD85F6-ECDC-4124-9916-6444E142C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78" y="685797"/>
            <a:ext cx="118872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9" descr="3D-sort spørgsmålstegn med ét gult spørgsmålstegn">
            <a:extLst>
              <a:ext uri="{FF2B5EF4-FFF2-40B4-BE49-F238E27FC236}">
                <a16:creationId xmlns:a16="http://schemas.microsoft.com/office/drawing/2014/main" id="{21C1E81E-8EA6-076C-27E2-AF3C99040D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45" r="-1" b="17266"/>
          <a:stretch/>
        </p:blipFill>
        <p:spPr>
          <a:xfrm>
            <a:off x="-1078" y="3076855"/>
            <a:ext cx="12188952" cy="311822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B5D26B4-74AD-4118-8F13-7051DA3BF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73128" y="6172201"/>
            <a:ext cx="118872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40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70C51A-DA97-A1AF-27CE-D03DE6FD8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da-DK" sz="5400"/>
              <a:t>Profylaktisk behandling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A46FE66-18B1-A2D3-53BF-7D0689D26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de-DE" sz="1000">
                <a:latin typeface="News Gothic MT"/>
                <a:cs typeface="News Gothic MT"/>
              </a:rPr>
              <a:t>MIGRÆNE</a:t>
            </a:r>
          </a:p>
          <a:p>
            <a:endParaRPr lang="de-DE" sz="1000">
              <a:latin typeface="News Gothic MT"/>
              <a:cs typeface="News Gothic MT"/>
            </a:endParaRPr>
          </a:p>
          <a:p>
            <a:r>
              <a:rPr lang="de-DE" sz="1000">
                <a:latin typeface="News Gothic MT"/>
                <a:cs typeface="News Gothic MT"/>
              </a:rPr>
              <a:t>HVORNÅR ?</a:t>
            </a:r>
          </a:p>
          <a:p>
            <a:pPr>
              <a:buFont typeface="Wingdings" charset="2"/>
              <a:buChar char="ü"/>
            </a:pPr>
            <a:r>
              <a:rPr lang="de-DE" sz="1000">
                <a:latin typeface="News Gothic MT"/>
                <a:cs typeface="News Gothic MT"/>
              </a:rPr>
              <a:t>	mere end 2 anfald om mdr. </a:t>
            </a:r>
          </a:p>
          <a:p>
            <a:pPr>
              <a:buFont typeface="Wingdings" charset="2"/>
              <a:buChar char="ü"/>
            </a:pPr>
            <a:r>
              <a:rPr lang="de-DE" sz="1000">
                <a:latin typeface="News Gothic MT"/>
                <a:cs typeface="News Gothic MT"/>
              </a:rPr>
              <a:t>	til at undgå MOH</a:t>
            </a:r>
          </a:p>
          <a:p>
            <a:pPr>
              <a:buFont typeface="Wingdings" charset="2"/>
              <a:buChar char="ü"/>
            </a:pPr>
            <a:r>
              <a:rPr lang="de-DE" sz="1000">
                <a:latin typeface="News Gothic MT"/>
                <a:cs typeface="News Gothic MT"/>
              </a:rPr>
              <a:t>	voldsom aura</a:t>
            </a:r>
          </a:p>
          <a:p>
            <a:pPr>
              <a:buFont typeface="Wingdings" charset="2"/>
              <a:buChar char="ü"/>
            </a:pPr>
            <a:r>
              <a:rPr lang="de-DE" sz="1000">
                <a:latin typeface="News Gothic MT"/>
                <a:cs typeface="News Gothic MT"/>
              </a:rPr>
              <a:t>	ingen eller sparsom effekt af anfalds behandling</a:t>
            </a:r>
          </a:p>
          <a:p>
            <a:pPr>
              <a:buFont typeface="Wingdings" charset="2"/>
              <a:buChar char="ü"/>
            </a:pPr>
            <a:r>
              <a:rPr lang="de-DE" sz="1000">
                <a:latin typeface="News Gothic MT"/>
                <a:cs typeface="News Gothic MT"/>
              </a:rPr>
              <a:t>	bivirkninger / allergi ved akut behandling</a:t>
            </a:r>
          </a:p>
          <a:p>
            <a:endParaRPr lang="de-DE" sz="1000">
              <a:latin typeface="News Gothic MT"/>
              <a:cs typeface="News Gothic MT"/>
            </a:endParaRPr>
          </a:p>
          <a:p>
            <a:r>
              <a:rPr lang="de-DE" sz="1000">
                <a:latin typeface="News Gothic MT"/>
                <a:cs typeface="News Gothic MT"/>
              </a:rPr>
              <a:t>Mindste MÅL </a:t>
            </a:r>
          </a:p>
          <a:p>
            <a:pPr>
              <a:buFont typeface="Wingdings" charset="2"/>
              <a:buChar char="ü"/>
            </a:pPr>
            <a:r>
              <a:rPr lang="de-DE" sz="1000">
                <a:latin typeface="News Gothic MT"/>
                <a:cs typeface="News Gothic MT"/>
              </a:rPr>
              <a:t>	</a:t>
            </a:r>
            <a:r>
              <a:rPr lang="de-DE" sz="1000" b="1">
                <a:latin typeface="News Gothic MT"/>
                <a:cs typeface="News Gothic MT"/>
              </a:rPr>
              <a:t>50%</a:t>
            </a:r>
            <a:r>
              <a:rPr lang="de-DE" sz="1000">
                <a:latin typeface="News Gothic MT"/>
                <a:cs typeface="News Gothic MT"/>
              </a:rPr>
              <a:t> reduktion af </a:t>
            </a:r>
            <a:r>
              <a:rPr lang="de-DE" sz="1000" b="1">
                <a:latin typeface="News Gothic MT"/>
                <a:cs typeface="News Gothic MT"/>
              </a:rPr>
              <a:t>anfaldshyppigheden</a:t>
            </a:r>
          </a:p>
          <a:p>
            <a:pPr>
              <a:buFont typeface="Wingdings" charset="2"/>
              <a:buChar char="ü"/>
            </a:pPr>
            <a:r>
              <a:rPr lang="de-DE" sz="1000">
                <a:latin typeface="News Gothic MT"/>
                <a:cs typeface="News Gothic MT"/>
              </a:rPr>
              <a:t>	</a:t>
            </a:r>
            <a:r>
              <a:rPr lang="de-DE" sz="1000" b="1">
                <a:latin typeface="News Gothic MT"/>
                <a:cs typeface="News Gothic MT"/>
              </a:rPr>
              <a:t>50%</a:t>
            </a:r>
            <a:r>
              <a:rPr lang="de-DE" sz="1000">
                <a:latin typeface="News Gothic MT"/>
                <a:cs typeface="News Gothic MT"/>
              </a:rPr>
              <a:t> reduktion af </a:t>
            </a:r>
            <a:r>
              <a:rPr lang="de-DE" sz="1000" b="1">
                <a:latin typeface="News Gothic MT"/>
                <a:cs typeface="News Gothic MT"/>
              </a:rPr>
              <a:t>hovedpinestyrken</a:t>
            </a:r>
          </a:p>
          <a:p>
            <a:pPr>
              <a:buFont typeface="Wingdings" charset="2"/>
              <a:buChar char="§"/>
            </a:pPr>
            <a:r>
              <a:rPr lang="de-DE" sz="1000">
                <a:latin typeface="News Gothic MT"/>
                <a:cs typeface="News Gothic MT"/>
              </a:rPr>
              <a:t>		aftagende sygfravær</a:t>
            </a:r>
          </a:p>
          <a:p>
            <a:pPr>
              <a:buFont typeface="Wingdings" charset="2"/>
              <a:buChar char="§"/>
            </a:pPr>
            <a:r>
              <a:rPr lang="de-DE" sz="1000">
                <a:latin typeface="News Gothic MT"/>
                <a:cs typeface="News Gothic MT"/>
              </a:rPr>
              <a:t>		aftagende intag af anfaldsmedikation</a:t>
            </a:r>
          </a:p>
          <a:p>
            <a:pPr>
              <a:buFont typeface="Wingdings" charset="2"/>
              <a:buChar char="§"/>
            </a:pPr>
            <a:r>
              <a:rPr lang="de-DE" sz="1000">
                <a:latin typeface="News Gothic MT"/>
                <a:cs typeface="News Gothic MT"/>
              </a:rPr>
              <a:t>		tiltagende livskvalitet</a:t>
            </a:r>
          </a:p>
          <a:p>
            <a:pPr>
              <a:buFont typeface="Wingdings" charset="2"/>
              <a:buChar char="§"/>
            </a:pPr>
            <a:endParaRPr lang="de-DE" sz="1000">
              <a:latin typeface="News Gothic MT"/>
              <a:cs typeface="News Gothic MT"/>
            </a:endParaRPr>
          </a:p>
          <a:p>
            <a:r>
              <a:rPr lang="de-DE" sz="1000">
                <a:latin typeface="News Gothic MT"/>
                <a:cs typeface="News Gothic MT"/>
              </a:rPr>
              <a:t>HVOR LÆNGE ?</a:t>
            </a:r>
          </a:p>
          <a:p>
            <a:pPr>
              <a:buFont typeface="Wingdings" charset="2"/>
              <a:buChar char="ü"/>
            </a:pPr>
            <a:r>
              <a:rPr lang="de-DE" sz="1000">
                <a:latin typeface="News Gothic MT"/>
                <a:cs typeface="News Gothic MT"/>
              </a:rPr>
              <a:t>mindst 2-3 måneder ved maks. dosis / maks. tålte dosis, inden evnt behandlingsskifte</a:t>
            </a:r>
          </a:p>
          <a:p>
            <a:pPr>
              <a:buFont typeface="Wingdings" charset="2"/>
              <a:buChar char="ü"/>
            </a:pPr>
            <a:r>
              <a:rPr lang="de-DE" sz="1000">
                <a:latin typeface="News Gothic MT"/>
                <a:cs typeface="News Gothic MT"/>
              </a:rPr>
              <a:t>6-12 måneder behandling, seponeringsforsøg</a:t>
            </a:r>
          </a:p>
          <a:p>
            <a:endParaRPr lang="da-DK" sz="1000"/>
          </a:p>
        </p:txBody>
      </p:sp>
    </p:spTree>
    <p:extLst>
      <p:ext uri="{BB962C8B-B14F-4D97-AF65-F5344CB8AC3E}">
        <p14:creationId xmlns:p14="http://schemas.microsoft.com/office/powerpoint/2010/main" val="3999852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F575A-B8E4-1DAA-89CA-1AC6CDF4C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8472"/>
            <a:ext cx="10515600" cy="1325563"/>
          </a:xfrm>
        </p:spPr>
        <p:txBody>
          <a:bodyPr/>
          <a:lstStyle/>
          <a:p>
            <a:r>
              <a:rPr lang="de-DE" sz="3600" dirty="0">
                <a:latin typeface="News Gothic MT"/>
                <a:cs typeface="News Gothic MT"/>
              </a:rPr>
              <a:t>HOVEDFUNKTION</a:t>
            </a:r>
            <a:br>
              <a:rPr lang="de-DE" dirty="0">
                <a:latin typeface="News Gothic MT"/>
                <a:cs typeface="News Gothic MT"/>
              </a:rPr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A0A255C-883C-0436-9E2D-CF754CCC2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449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>
              <a:latin typeface="News Gothic MT"/>
              <a:cs typeface="News Gothic MT"/>
            </a:endParaRPr>
          </a:p>
          <a:p>
            <a:endParaRPr lang="de-DE" b="1" dirty="0">
              <a:latin typeface="News Gothic MT"/>
              <a:cs typeface="News Gothic MT"/>
            </a:endParaRPr>
          </a:p>
          <a:p>
            <a:pPr>
              <a:buFont typeface="Wingdings" charset="2"/>
              <a:buChar char="u"/>
            </a:pPr>
            <a:r>
              <a:rPr lang="de-DE" dirty="0">
                <a:latin typeface="News Gothic MT"/>
                <a:cs typeface="News Gothic MT"/>
              </a:rPr>
              <a:t>  </a:t>
            </a:r>
            <a:r>
              <a:rPr lang="de-DE" dirty="0" err="1">
                <a:latin typeface="News Gothic MT"/>
                <a:cs typeface="News Gothic MT"/>
              </a:rPr>
              <a:t>Neurologisk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Speciallægepraksis</a:t>
            </a:r>
            <a:r>
              <a:rPr lang="de-DE" dirty="0">
                <a:latin typeface="News Gothic MT"/>
                <a:cs typeface="News Gothic MT"/>
              </a:rPr>
              <a:t> </a:t>
            </a:r>
          </a:p>
          <a:p>
            <a:pPr>
              <a:buFont typeface="Wingdings" charset="2"/>
              <a:buChar char="u"/>
            </a:pPr>
            <a:r>
              <a:rPr lang="de-DE" dirty="0">
                <a:latin typeface="News Gothic MT"/>
                <a:cs typeface="News Gothic MT"/>
              </a:rPr>
              <a:t>  </a:t>
            </a:r>
            <a:r>
              <a:rPr lang="de-DE" dirty="0" err="1">
                <a:latin typeface="News Gothic MT"/>
                <a:cs typeface="News Gothic MT"/>
              </a:rPr>
              <a:t>Neurologiske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afdelinger</a:t>
            </a:r>
            <a:endParaRPr lang="de-DE" dirty="0">
              <a:latin typeface="News Gothic MT"/>
              <a:cs typeface="News Gothic MT"/>
            </a:endParaRPr>
          </a:p>
          <a:p>
            <a:pPr>
              <a:buFont typeface="Wingdings" charset="2"/>
              <a:buChar char="u"/>
            </a:pPr>
            <a:r>
              <a:rPr lang="de-DE" dirty="0">
                <a:latin typeface="News Gothic MT"/>
                <a:cs typeface="News Gothic MT"/>
              </a:rPr>
              <a:t>  </a:t>
            </a:r>
            <a:r>
              <a:rPr lang="de-DE" dirty="0" err="1">
                <a:latin typeface="News Gothic MT"/>
                <a:cs typeface="News Gothic MT"/>
              </a:rPr>
              <a:t>alment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praktiserende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læger</a:t>
            </a:r>
            <a:endParaRPr lang="de-DE" dirty="0">
              <a:latin typeface="News Gothic MT"/>
              <a:cs typeface="News Gothic MT"/>
            </a:endParaRPr>
          </a:p>
          <a:p>
            <a:endParaRPr lang="de-DE" dirty="0">
              <a:latin typeface="News Gothic MT"/>
              <a:cs typeface="News Gothic MT"/>
            </a:endParaRPr>
          </a:p>
          <a:p>
            <a:pPr>
              <a:buFont typeface="Wingdings" charset="2"/>
              <a:buChar char="Ø"/>
            </a:pPr>
            <a:r>
              <a:rPr lang="de-DE" dirty="0">
                <a:latin typeface="News Gothic MT"/>
                <a:cs typeface="News Gothic MT"/>
              </a:rPr>
              <a:t>  </a:t>
            </a:r>
            <a:r>
              <a:rPr lang="de-DE" dirty="0" err="1">
                <a:latin typeface="News Gothic MT"/>
                <a:cs typeface="News Gothic MT"/>
              </a:rPr>
              <a:t>hele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forløbet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for</a:t>
            </a:r>
            <a:r>
              <a:rPr lang="de-DE" dirty="0">
                <a:latin typeface="News Gothic MT"/>
                <a:cs typeface="News Gothic MT"/>
              </a:rPr>
              <a:t> de </a:t>
            </a:r>
            <a:r>
              <a:rPr lang="de-DE" dirty="0" err="1">
                <a:latin typeface="News Gothic MT"/>
                <a:cs typeface="News Gothic MT"/>
              </a:rPr>
              <a:t>almindeligste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former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for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hovedpine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inkl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ukompliceret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Migræne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med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og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uden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aura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både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episodisk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og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kronisk</a:t>
            </a:r>
            <a:endParaRPr lang="de-DE" dirty="0">
              <a:latin typeface="News Gothic MT"/>
              <a:cs typeface="News Gothic MT"/>
            </a:endParaRP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2050" name="Picture 2" descr="Neurolog Lis Johannsen">
            <a:extLst>
              <a:ext uri="{FF2B5EF4-FFF2-40B4-BE49-F238E27FC236}">
                <a16:creationId xmlns:a16="http://schemas.microsoft.com/office/drawing/2014/main" id="{D67D896D-CDB3-05CC-43E6-8AA5BDA2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70" y="5334000"/>
            <a:ext cx="2162175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327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4" name="Rectangle 205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6F575A-B8E4-1DAA-89CA-1AC6CDF4C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da-DK" sz="4000"/>
              <a:t>Disclosures</a:t>
            </a:r>
            <a:endParaRPr lang="da-DK" sz="40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A0A255C-883C-0436-9E2D-CF754CCC2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r>
              <a:rPr lang="de-DE" sz="2000">
                <a:latin typeface="News Gothic MT" charset="0"/>
                <a:ea typeface="News Gothic MT" charset="0"/>
                <a:cs typeface="News Gothic MT" charset="0"/>
              </a:rPr>
              <a:t>Advisory Boards: Pfizer, Abbvie</a:t>
            </a:r>
          </a:p>
          <a:p>
            <a:endParaRPr lang="de-DE" sz="2000">
              <a:latin typeface="News Gothic MT" charset="0"/>
              <a:ea typeface="News Gothic MT" charset="0"/>
              <a:cs typeface="News Gothic MT" charset="0"/>
            </a:endParaRPr>
          </a:p>
          <a:p>
            <a:r>
              <a:rPr lang="de-DE" sz="2000">
                <a:latin typeface="News Gothic MT" charset="0"/>
                <a:ea typeface="News Gothic MT" charset="0"/>
                <a:cs typeface="News Gothic MT" charset="0"/>
              </a:rPr>
              <a:t>Talk: Novartis </a:t>
            </a:r>
            <a:r>
              <a:rPr lang="de-DE" sz="2000">
                <a:latin typeface="News Gothic MT" charset="0"/>
                <a:ea typeface="News Gothic MT" charset="0"/>
                <a:cs typeface="News Gothic MT" charset="0"/>
                <a:sym typeface="Wingdings" panose="05000000000000000000" pitchFamily="2" charset="2"/>
              </a:rPr>
              <a:t></a:t>
            </a:r>
            <a:endParaRPr lang="de-DE" sz="2000">
              <a:latin typeface="News Gothic MT" charset="0"/>
              <a:ea typeface="News Gothic MT" charset="0"/>
              <a:cs typeface="News Gothic MT" charset="0"/>
            </a:endParaRPr>
          </a:p>
          <a:p>
            <a:pPr marL="0" indent="0">
              <a:buNone/>
            </a:pPr>
            <a:endParaRPr lang="de-DE" sz="2000">
              <a:latin typeface="News Gothic MT" charset="0"/>
              <a:ea typeface="News Gothic MT" charset="0"/>
              <a:cs typeface="News Gothic MT" charset="0"/>
            </a:endParaRPr>
          </a:p>
          <a:p>
            <a:r>
              <a:rPr lang="de-DE" sz="2000">
                <a:latin typeface="News Gothic MT" charset="0"/>
                <a:ea typeface="News Gothic MT" charset="0"/>
                <a:cs typeface="News Gothic MT" charset="0"/>
              </a:rPr>
              <a:t>Previous support:</a:t>
            </a:r>
          </a:p>
          <a:p>
            <a:r>
              <a:rPr lang="de-DE" sz="2000">
                <a:latin typeface="News Gothic MT" charset="0"/>
                <a:ea typeface="News Gothic MT" charset="0"/>
                <a:cs typeface="News Gothic MT" charset="0"/>
              </a:rPr>
              <a:t>Lundbeck,Teva,GSK,</a:t>
            </a:r>
          </a:p>
          <a:p>
            <a:r>
              <a:rPr lang="de-DE" sz="2000">
                <a:latin typeface="News Gothic MT" charset="0"/>
                <a:ea typeface="News Gothic MT" charset="0"/>
                <a:cs typeface="News Gothic MT" charset="0"/>
              </a:rPr>
              <a:t>Glaxo,Merck ….</a:t>
            </a:r>
          </a:p>
          <a:p>
            <a:endParaRPr lang="da-DK" sz="2000" dirty="0"/>
          </a:p>
        </p:txBody>
      </p:sp>
      <p:pic>
        <p:nvPicPr>
          <p:cNvPr id="2050" name="Picture 2" descr="Neurolog Lis Johannsen">
            <a:extLst>
              <a:ext uri="{FF2B5EF4-FFF2-40B4-BE49-F238E27FC236}">
                <a16:creationId xmlns:a16="http://schemas.microsoft.com/office/drawing/2014/main" id="{D67D896D-CDB3-05CC-43E6-8AA5BDA28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8"/>
          <a:stretch/>
        </p:blipFill>
        <p:spPr bwMode="auto">
          <a:xfrm>
            <a:off x="5183500" y="1904282"/>
            <a:ext cx="6170299" cy="42248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076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508ca58643_0_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da-DK" dirty="0"/>
              <a:t>Neurologisk Speciallægepraksis</a:t>
            </a:r>
            <a:endParaRPr dirty="0"/>
          </a:p>
        </p:txBody>
      </p:sp>
      <p:sp>
        <p:nvSpPr>
          <p:cNvPr id="155" name="Google Shape;155;g2508ca58643_0_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da-DK"/>
              <a:t>39 stk fordelt over hele landet</a:t>
            </a:r>
            <a:endParaRPr/>
          </a:p>
        </p:txBody>
      </p:sp>
      <p:pic>
        <p:nvPicPr>
          <p:cNvPr id="156" name="Google Shape;156;g2508ca58643_0_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33276" y="2505075"/>
            <a:ext cx="2770800" cy="368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2508ca58643_0_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da-DK" dirty="0"/>
              <a:t>Patientandel</a:t>
            </a:r>
            <a:endParaRPr dirty="0"/>
          </a:p>
        </p:txBody>
      </p:sp>
      <p:sp>
        <p:nvSpPr>
          <p:cNvPr id="158" name="Google Shape;158;g2508ca58643_0_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da-DK" dirty="0"/>
              <a:t>Speciallægepraksis varetager ca. 48 procent af alle neurologiske konsultationer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da-DK" dirty="0"/>
              <a:t>Svarende til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da-DK" dirty="0"/>
              <a:t>52.000 pr år</a:t>
            </a:r>
            <a:endParaRPr dirty="0"/>
          </a:p>
        </p:txBody>
      </p:sp>
      <p:pic>
        <p:nvPicPr>
          <p:cNvPr id="159" name="Google Shape;159;g2508ca58643_0_0" descr="Neurolog Lis Johanns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50470" y="5334000"/>
            <a:ext cx="2162100" cy="1524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F575A-B8E4-1DAA-89CA-1AC6CDF4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Reception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0AFDD967-238B-328F-1190-55CA53333C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2823" y="1825625"/>
            <a:ext cx="5786353" cy="4351338"/>
          </a:xfrm>
        </p:spPr>
      </p:pic>
      <p:pic>
        <p:nvPicPr>
          <p:cNvPr id="2050" name="Picture 2" descr="Neurolog Lis Johannsen">
            <a:extLst>
              <a:ext uri="{FF2B5EF4-FFF2-40B4-BE49-F238E27FC236}">
                <a16:creationId xmlns:a16="http://schemas.microsoft.com/office/drawing/2014/main" id="{D67D896D-CDB3-05CC-43E6-8AA5BDA2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70" y="5334000"/>
            <a:ext cx="2162175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668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F575A-B8E4-1DAA-89CA-1AC6CDF4C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87475"/>
          </a:xfrm>
        </p:spPr>
        <p:txBody>
          <a:bodyPr/>
          <a:lstStyle/>
          <a:p>
            <a:r>
              <a:rPr lang="de-DE" dirty="0">
                <a:latin typeface="News Gothic MT"/>
                <a:cs typeface="News Gothic MT"/>
              </a:rPr>
              <a:t>VORES TEAM 2023</a:t>
            </a:r>
            <a:br>
              <a:rPr lang="de-DE" dirty="0">
                <a:latin typeface="News Gothic MT"/>
                <a:cs typeface="News Gothic MT"/>
              </a:rPr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A0A255C-883C-0436-9E2D-CF754CCC2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530350"/>
            <a:ext cx="10515600" cy="50609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de-DE" dirty="0">
              <a:latin typeface="News Gothic MT"/>
              <a:cs typeface="News Gothic MT"/>
            </a:endParaRPr>
          </a:p>
          <a:p>
            <a:pPr>
              <a:buFont typeface="Wingdings" charset="2"/>
              <a:buChar char="u"/>
            </a:pPr>
            <a:r>
              <a:rPr lang="de-DE" dirty="0">
                <a:latin typeface="News Gothic MT"/>
                <a:cs typeface="News Gothic MT"/>
              </a:rPr>
              <a:t> 1 </a:t>
            </a:r>
            <a:r>
              <a:rPr lang="de-DE" dirty="0" err="1">
                <a:latin typeface="News Gothic MT"/>
                <a:cs typeface="News Gothic MT"/>
              </a:rPr>
              <a:t>speciallæge</a:t>
            </a:r>
            <a:r>
              <a:rPr lang="de-DE" dirty="0">
                <a:latin typeface="News Gothic MT"/>
                <a:cs typeface="News Gothic MT"/>
              </a:rPr>
              <a:t> i </a:t>
            </a:r>
            <a:r>
              <a:rPr lang="de-DE" dirty="0" err="1">
                <a:latin typeface="News Gothic MT"/>
                <a:cs typeface="News Gothic MT"/>
              </a:rPr>
              <a:t>neurologi</a:t>
            </a:r>
            <a:endParaRPr lang="de-DE" dirty="0">
              <a:latin typeface="News Gothic MT"/>
              <a:cs typeface="News Gothic MT"/>
            </a:endParaRPr>
          </a:p>
          <a:p>
            <a:endParaRPr lang="de-DE" dirty="0">
              <a:latin typeface="News Gothic MT"/>
              <a:cs typeface="News Gothic MT"/>
            </a:endParaRPr>
          </a:p>
          <a:p>
            <a:pPr>
              <a:buFont typeface="Wingdings" charset="2"/>
              <a:buChar char="u"/>
            </a:pPr>
            <a:r>
              <a:rPr lang="de-DE" dirty="0">
                <a:latin typeface="News Gothic MT"/>
                <a:cs typeface="News Gothic MT"/>
              </a:rPr>
              <a:t> 1 YL</a:t>
            </a:r>
          </a:p>
          <a:p>
            <a:endParaRPr lang="de-DE" dirty="0">
              <a:latin typeface="News Gothic MT"/>
              <a:cs typeface="News Gothic MT"/>
            </a:endParaRPr>
          </a:p>
          <a:p>
            <a:pPr>
              <a:buFont typeface="Wingdings" charset="2"/>
              <a:buChar char="u"/>
            </a:pPr>
            <a:r>
              <a:rPr lang="de-DE" dirty="0">
                <a:latin typeface="News Gothic MT"/>
                <a:cs typeface="News Gothic MT"/>
              </a:rPr>
              <a:t> 1 intern ( </a:t>
            </a:r>
            <a:r>
              <a:rPr lang="de-DE" dirty="0" err="1">
                <a:latin typeface="News Gothic MT"/>
                <a:cs typeface="News Gothic MT"/>
              </a:rPr>
              <a:t>amerikansk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pædiater</a:t>
            </a:r>
            <a:r>
              <a:rPr lang="de-DE" dirty="0">
                <a:latin typeface="News Gothic MT"/>
                <a:cs typeface="News Gothic MT"/>
              </a:rPr>
              <a:t>)</a:t>
            </a:r>
          </a:p>
          <a:p>
            <a:pPr>
              <a:buFont typeface="Wingdings" charset="2"/>
              <a:buChar char="u"/>
            </a:pPr>
            <a:endParaRPr lang="de-DE" dirty="0">
              <a:latin typeface="News Gothic MT"/>
              <a:cs typeface="News Gothic MT"/>
            </a:endParaRPr>
          </a:p>
          <a:p>
            <a:pPr>
              <a:buFont typeface="Wingdings" charset="2"/>
              <a:buChar char="u"/>
            </a:pPr>
            <a:r>
              <a:rPr lang="de-DE" dirty="0">
                <a:latin typeface="News Gothic MT"/>
                <a:cs typeface="News Gothic MT"/>
              </a:rPr>
              <a:t>  2 </a:t>
            </a:r>
            <a:r>
              <a:rPr lang="de-DE" dirty="0" err="1">
                <a:latin typeface="News Gothic MT"/>
                <a:cs typeface="News Gothic MT"/>
              </a:rPr>
              <a:t>sygeplejersker</a:t>
            </a:r>
            <a:endParaRPr lang="de-DE" dirty="0">
              <a:latin typeface="News Gothic MT"/>
              <a:cs typeface="News Gothic MT"/>
            </a:endParaRPr>
          </a:p>
          <a:p>
            <a:pPr>
              <a:buFont typeface="Wingdings" charset="2"/>
              <a:buChar char="u"/>
            </a:pPr>
            <a:endParaRPr lang="de-DE" dirty="0">
              <a:latin typeface="News Gothic MT"/>
              <a:cs typeface="News Gothic MT"/>
            </a:endParaRPr>
          </a:p>
          <a:p>
            <a:pPr>
              <a:buFont typeface="Wingdings" charset="2"/>
              <a:buChar char="u"/>
            </a:pPr>
            <a:r>
              <a:rPr lang="de-DE" dirty="0">
                <a:latin typeface="News Gothic MT"/>
                <a:cs typeface="News Gothic MT"/>
              </a:rPr>
              <a:t>  1 </a:t>
            </a:r>
            <a:r>
              <a:rPr lang="de-DE" dirty="0" err="1">
                <a:latin typeface="News Gothic MT"/>
                <a:cs typeface="News Gothic MT"/>
              </a:rPr>
              <a:t>Fysioterapeut</a:t>
            </a:r>
            <a:r>
              <a:rPr lang="de-DE" dirty="0">
                <a:latin typeface="News Gothic MT"/>
                <a:cs typeface="News Gothic MT"/>
              </a:rPr>
              <a:t> (</a:t>
            </a:r>
            <a:r>
              <a:rPr lang="de-DE" dirty="0" err="1">
                <a:latin typeface="News Gothic MT"/>
                <a:cs typeface="News Gothic MT"/>
              </a:rPr>
              <a:t>cand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scient</a:t>
            </a:r>
            <a:r>
              <a:rPr lang="de-DE" dirty="0">
                <a:latin typeface="News Gothic MT"/>
                <a:cs typeface="News Gothic MT"/>
              </a:rPr>
              <a:t>)</a:t>
            </a:r>
          </a:p>
          <a:p>
            <a:pPr>
              <a:buFont typeface="Wingdings" charset="2"/>
              <a:buChar char="u"/>
            </a:pPr>
            <a:endParaRPr lang="de-DE" dirty="0">
              <a:latin typeface="News Gothic MT"/>
              <a:cs typeface="News Gothic MT"/>
            </a:endParaRPr>
          </a:p>
          <a:p>
            <a:pPr>
              <a:buFont typeface="Wingdings" charset="2"/>
              <a:buChar char="u"/>
            </a:pPr>
            <a:r>
              <a:rPr lang="de-DE" dirty="0">
                <a:latin typeface="News Gothic MT"/>
                <a:cs typeface="News Gothic MT"/>
              </a:rPr>
              <a:t>  4-5 </a:t>
            </a:r>
            <a:r>
              <a:rPr lang="de-DE" dirty="0" err="1">
                <a:latin typeface="News Gothic MT"/>
                <a:cs typeface="News Gothic MT"/>
              </a:rPr>
              <a:t>stk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stud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med</a:t>
            </a:r>
            <a:endParaRPr lang="de-DE" dirty="0">
              <a:latin typeface="News Gothic MT"/>
              <a:cs typeface="News Gothic MT"/>
            </a:endParaRPr>
          </a:p>
          <a:p>
            <a:pPr marL="0" indent="0">
              <a:buNone/>
            </a:pPr>
            <a:endParaRPr lang="de-DE" dirty="0">
              <a:latin typeface="News Gothic MT"/>
              <a:cs typeface="News Gothic MT"/>
            </a:endParaRPr>
          </a:p>
          <a:p>
            <a:pPr marL="0" indent="0">
              <a:buNone/>
            </a:pPr>
            <a:endParaRPr lang="de-DE" dirty="0">
              <a:latin typeface="News Gothic MT"/>
              <a:cs typeface="News Gothic MT"/>
            </a:endParaRPr>
          </a:p>
          <a:p>
            <a:endParaRPr lang="da-DK" dirty="0"/>
          </a:p>
        </p:txBody>
      </p:sp>
      <p:pic>
        <p:nvPicPr>
          <p:cNvPr id="2050" name="Picture 2" descr="Neurolog Lis Johannsen">
            <a:extLst>
              <a:ext uri="{FF2B5EF4-FFF2-40B4-BE49-F238E27FC236}">
                <a16:creationId xmlns:a16="http://schemas.microsoft.com/office/drawing/2014/main" id="{D67D896D-CDB3-05CC-43E6-8AA5BDA2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70" y="5334000"/>
            <a:ext cx="2162175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456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F575A-B8E4-1DAA-89CA-1AC6CDF4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dirty="0"/>
              <a:t>Venteværelse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32187602-6446-35A8-7183-A8576CF07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2823" y="1825625"/>
            <a:ext cx="5786353" cy="4351338"/>
          </a:xfrm>
        </p:spPr>
      </p:pic>
      <p:pic>
        <p:nvPicPr>
          <p:cNvPr id="2050" name="Picture 2" descr="Neurolog Lis Johannsen">
            <a:extLst>
              <a:ext uri="{FF2B5EF4-FFF2-40B4-BE49-F238E27FC236}">
                <a16:creationId xmlns:a16="http://schemas.microsoft.com/office/drawing/2014/main" id="{D67D896D-CDB3-05CC-43E6-8AA5BDA2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70" y="5334000"/>
            <a:ext cx="2162175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764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F575A-B8E4-1DAA-89CA-1AC6CDF4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dirty="0"/>
              <a:t>Undersøgelsesrum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584A161F-B789-3368-2902-C3BAED7DFA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2823" y="1825625"/>
            <a:ext cx="5786353" cy="4351338"/>
          </a:xfrm>
        </p:spPr>
      </p:pic>
      <p:pic>
        <p:nvPicPr>
          <p:cNvPr id="2050" name="Picture 2" descr="Neurolog Lis Johannsen">
            <a:extLst>
              <a:ext uri="{FF2B5EF4-FFF2-40B4-BE49-F238E27FC236}">
                <a16:creationId xmlns:a16="http://schemas.microsoft.com/office/drawing/2014/main" id="{D67D896D-CDB3-05CC-43E6-8AA5BDA2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70" y="5334000"/>
            <a:ext cx="2162175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925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F575A-B8E4-1DAA-89CA-1AC6CDF4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Klinikkens fysioterapi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DF435CDB-F4AD-66CE-27A5-8A52C907FE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2823" y="1825625"/>
            <a:ext cx="5786353" cy="4351338"/>
          </a:xfrm>
        </p:spPr>
      </p:pic>
      <p:pic>
        <p:nvPicPr>
          <p:cNvPr id="2050" name="Picture 2" descr="Neurolog Lis Johannsen">
            <a:extLst>
              <a:ext uri="{FF2B5EF4-FFF2-40B4-BE49-F238E27FC236}">
                <a16:creationId xmlns:a16="http://schemas.microsoft.com/office/drawing/2014/main" id="{D67D896D-CDB3-05CC-43E6-8AA5BDA2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70" y="5334000"/>
            <a:ext cx="2162175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489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1061</TotalTime>
  <Words>1077</Words>
  <Application>Microsoft Office PowerPoint</Application>
  <PresentationFormat>Widescreen</PresentationFormat>
  <Paragraphs>186</Paragraphs>
  <Slides>24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News Gothic MT</vt:lpstr>
      <vt:lpstr>Segoe UI Emoji</vt:lpstr>
      <vt:lpstr>Symbol</vt:lpstr>
      <vt:lpstr>Times New Roman</vt:lpstr>
      <vt:lpstr>Wingdings</vt:lpstr>
      <vt:lpstr>Office-tema</vt:lpstr>
      <vt:lpstr>Migrænebehandling i specialægepraksis</vt:lpstr>
      <vt:lpstr>Lis Johannsen            Neurologiklinik.dk</vt:lpstr>
      <vt:lpstr>Disclosures</vt:lpstr>
      <vt:lpstr>Neurologisk Speciallægepraksis</vt:lpstr>
      <vt:lpstr>Reception</vt:lpstr>
      <vt:lpstr>VORES TEAM 2023 </vt:lpstr>
      <vt:lpstr>Venteværelse</vt:lpstr>
      <vt:lpstr>Undersøgelsesrum</vt:lpstr>
      <vt:lpstr>Klinikkens fysioterapi</vt:lpstr>
      <vt:lpstr>Migrænepatienter </vt:lpstr>
      <vt:lpstr>En familiehistorie</vt:lpstr>
      <vt:lpstr>Migræne Patientforløb i klinikken</vt:lpstr>
      <vt:lpstr>1. konsultation</vt:lpstr>
      <vt:lpstr>2. konsultation</vt:lpstr>
      <vt:lpstr>Senere konsultation</vt:lpstr>
      <vt:lpstr>Videre henvisning hvornår </vt:lpstr>
      <vt:lpstr>Hovedfunktion (bl.a. neurologisk praksis):  følgende patientkategorier skal behandles i primærsektor:</vt:lpstr>
      <vt:lpstr>Regionsfunktion (OUH/Esbjerg):  følgende patienter må viderehenvises til regionsfunktion</vt:lpstr>
      <vt:lpstr>Regions specielle behandlinger</vt:lpstr>
      <vt:lpstr>Højt specialiseret funktion:</vt:lpstr>
      <vt:lpstr>Fremtiden for migrænepatienterne og behandlingsfordelingen</vt:lpstr>
      <vt:lpstr>Tak </vt:lpstr>
      <vt:lpstr>Profylaktisk behandling</vt:lpstr>
      <vt:lpstr>HOVEDFUNKTION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Lis Johannsen</dc:creator>
  <cp:lastModifiedBy>Lis Johannsen</cp:lastModifiedBy>
  <cp:revision>31</cp:revision>
  <dcterms:created xsi:type="dcterms:W3CDTF">2023-06-05T17:07:37Z</dcterms:created>
  <dcterms:modified xsi:type="dcterms:W3CDTF">2023-06-09T04:08:53Z</dcterms:modified>
</cp:coreProperties>
</file>